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0" r:id="rId2"/>
    <p:sldId id="258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304" r:id="rId13"/>
    <p:sldId id="274" r:id="rId14"/>
    <p:sldId id="288" r:id="rId15"/>
    <p:sldId id="279" r:id="rId16"/>
    <p:sldId id="280" r:id="rId17"/>
    <p:sldId id="289" r:id="rId18"/>
    <p:sldId id="292" r:id="rId19"/>
    <p:sldId id="305" r:id="rId20"/>
    <p:sldId id="306" r:id="rId21"/>
    <p:sldId id="307" r:id="rId22"/>
    <p:sldId id="308" r:id="rId23"/>
    <p:sldId id="323" r:id="rId24"/>
    <p:sldId id="293" r:id="rId25"/>
    <p:sldId id="324" r:id="rId26"/>
    <p:sldId id="310" r:id="rId27"/>
    <p:sldId id="313" r:id="rId28"/>
    <p:sldId id="325" r:id="rId29"/>
    <p:sldId id="326" r:id="rId30"/>
    <p:sldId id="311" r:id="rId31"/>
    <p:sldId id="314" r:id="rId32"/>
    <p:sldId id="330" r:id="rId33"/>
    <p:sldId id="298" r:id="rId34"/>
    <p:sldId id="332" r:id="rId35"/>
    <p:sldId id="333" r:id="rId36"/>
    <p:sldId id="328" r:id="rId37"/>
    <p:sldId id="334" r:id="rId38"/>
    <p:sldId id="335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295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>
        <p:scale>
          <a:sx n="66" d="100"/>
          <a:sy n="66" d="100"/>
        </p:scale>
        <p:origin x="-162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8FE0-2442-4F6B-AEB5-9ADF4AFA6A6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B522-D6B5-4851-BAE6-BB3D54CAF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62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B522-D6B5-4851-BAE6-BB3D54CAF43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89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1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1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30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1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14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3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3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1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9163-9D79-48D6-A8AF-72D8D1AE1ADC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ciesse.it/sportello-anticorruzione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ciesse.it/sportello-anticorruzione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ciesse.i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t.123rf.com/photo_2516922_frutta-isolata-della-noce-fra-le-relative-due-copertur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992888" cy="54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2500" dirty="0" smtClean="0">
                <a:solidFill>
                  <a:schemeClr val="tx1"/>
                </a:solidFill>
              </a:rPr>
              <a:t>LO SPORTELLO ANTICORRUZIONE</a:t>
            </a:r>
            <a:endParaRPr lang="it-IT" sz="25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sz="2500" dirty="0">
                <a:solidFill>
                  <a:schemeClr val="tx1"/>
                </a:solidFill>
              </a:rPr>
              <a:t>E IL </a:t>
            </a:r>
            <a:r>
              <a:rPr lang="it-IT" sz="2500" dirty="0" smtClean="0">
                <a:solidFill>
                  <a:schemeClr val="tx1"/>
                </a:solidFill>
              </a:rPr>
              <a:t>PROGETTO ETP FISCALITÀ</a:t>
            </a:r>
            <a:endParaRPr lang="it-IT" sz="25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sz="1600" b="1" dirty="0">
                <a:solidFill>
                  <a:schemeClr val="tx1"/>
                </a:solidFill>
              </a:rPr>
              <a:t>Due iniziative </a:t>
            </a:r>
            <a:r>
              <a:rPr lang="it-IT" sz="1600" b="1" dirty="0" smtClean="0">
                <a:solidFill>
                  <a:schemeClr val="tx1"/>
                </a:solidFill>
              </a:rPr>
              <a:t>dell’Associazione Finanzieri Cittadini e Solidarietà - </a:t>
            </a:r>
            <a:r>
              <a:rPr lang="it-IT" sz="1600" b="1" dirty="0" err="1" smtClean="0">
                <a:solidFill>
                  <a:schemeClr val="tx1"/>
                </a:solidFill>
              </a:rPr>
              <a:t>Ficiesse</a:t>
            </a: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1600" dirty="0"/>
          </a:p>
          <a:p>
            <a:pPr>
              <a:spcBef>
                <a:spcPts val="0"/>
              </a:spcBef>
            </a:pPr>
            <a:endParaRPr lang="it-IT" sz="1600" dirty="0"/>
          </a:p>
          <a:p>
            <a:pPr algn="l">
              <a:spcBef>
                <a:spcPts val="0"/>
              </a:spcBef>
            </a:pPr>
            <a:r>
              <a:rPr lang="it-IT" sz="1400" dirty="0" smtClean="0"/>
              <a:t>               </a:t>
            </a:r>
          </a:p>
          <a:p>
            <a:pPr algn="l">
              <a:spcBef>
                <a:spcPts val="0"/>
              </a:spcBef>
            </a:pPr>
            <a:endParaRPr lang="it-IT" sz="1400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it-IT" sz="1400" i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it-IT" sz="1200" i="1" dirty="0" smtClean="0">
                <a:solidFill>
                  <a:schemeClr val="tx1"/>
                </a:solidFill>
              </a:rPr>
              <a:t>		</a:t>
            </a:r>
            <a:endParaRPr lang="it-IT" sz="9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sz="1600" b="1" i="1" dirty="0">
                <a:solidFill>
                  <a:schemeClr val="tx1"/>
                </a:solidFill>
              </a:rPr>
              <a:t>Per </a:t>
            </a:r>
            <a:r>
              <a:rPr lang="it-IT" sz="1600" b="1" i="1" dirty="0" smtClean="0">
                <a:solidFill>
                  <a:schemeClr val="tx1"/>
                </a:solidFill>
              </a:rPr>
              <a:t>una </a:t>
            </a:r>
            <a:r>
              <a:rPr lang="it-IT" sz="1600" b="1" i="1" dirty="0">
                <a:solidFill>
                  <a:schemeClr val="tx1"/>
                </a:solidFill>
              </a:rPr>
              <a:t>P.A. in sintonia</a:t>
            </a:r>
          </a:p>
          <a:p>
            <a:pPr>
              <a:spcBef>
                <a:spcPts val="0"/>
              </a:spcBef>
            </a:pPr>
            <a:r>
              <a:rPr lang="it-IT" sz="1600" b="1" i="1" dirty="0">
                <a:solidFill>
                  <a:schemeClr val="tx1"/>
                </a:solidFill>
              </a:rPr>
              <a:t>con i cittadini e con il tessuto produttivo del </a:t>
            </a:r>
            <a:r>
              <a:rPr lang="it-IT" sz="1600" b="1" i="1" dirty="0" smtClean="0">
                <a:solidFill>
                  <a:schemeClr val="tx1"/>
                </a:solidFill>
              </a:rPr>
              <a:t>paese</a:t>
            </a:r>
          </a:p>
          <a:p>
            <a:pPr>
              <a:spcBef>
                <a:spcPts val="0"/>
              </a:spcBef>
            </a:pPr>
            <a:endParaRPr lang="it-IT" sz="16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12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sz="2400" b="1" u="sng" dirty="0">
                <a:solidFill>
                  <a:schemeClr val="tx1"/>
                </a:solidFill>
              </a:rPr>
              <a:t>PRESENTAZIONE DELL’AVVOCATO GIUSEPPE FORTUNA</a:t>
            </a:r>
          </a:p>
          <a:p>
            <a:pPr>
              <a:spcBef>
                <a:spcPts val="0"/>
              </a:spcBef>
            </a:pPr>
            <a:r>
              <a:rPr lang="it-IT" sz="1600" dirty="0">
                <a:solidFill>
                  <a:schemeClr val="tx1"/>
                </a:solidFill>
              </a:rPr>
              <a:t>www.giuseppefortuna.it</a:t>
            </a:r>
          </a:p>
          <a:p>
            <a:pPr>
              <a:spcBef>
                <a:spcPts val="0"/>
              </a:spcBef>
            </a:pPr>
            <a:endParaRPr lang="it-IT" sz="12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12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12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sz="1600" i="1" dirty="0">
                <a:solidFill>
                  <a:schemeClr val="tx1"/>
                </a:solidFill>
              </a:rPr>
              <a:t>FORUM </a:t>
            </a:r>
            <a:r>
              <a:rPr lang="it-IT" sz="1600" i="1" dirty="0" smtClean="0">
                <a:solidFill>
                  <a:schemeClr val="tx1"/>
                </a:solidFill>
              </a:rPr>
              <a:t>P.A., Palazzo dei Congressi di Roma, 28 </a:t>
            </a:r>
            <a:r>
              <a:rPr lang="it-IT" sz="1600" i="1" dirty="0">
                <a:solidFill>
                  <a:schemeClr val="tx1"/>
                </a:solidFill>
              </a:rPr>
              <a:t>m</a:t>
            </a:r>
            <a:r>
              <a:rPr lang="it-IT" sz="1600" i="1" dirty="0" smtClean="0">
                <a:solidFill>
                  <a:schemeClr val="tx1"/>
                </a:solidFill>
              </a:rPr>
              <a:t>aggio </a:t>
            </a:r>
            <a:r>
              <a:rPr lang="it-IT" sz="1600" i="1" dirty="0">
                <a:solidFill>
                  <a:schemeClr val="tx1"/>
                </a:solidFill>
              </a:rPr>
              <a:t>2014</a:t>
            </a:r>
          </a:p>
          <a:p>
            <a:pPr>
              <a:spcBef>
                <a:spcPts val="0"/>
              </a:spcBef>
            </a:pPr>
            <a:r>
              <a:rPr lang="it-IT" sz="1600" i="1" dirty="0">
                <a:solidFill>
                  <a:schemeClr val="tx1"/>
                </a:solidFill>
              </a:rPr>
              <a:t>Convegno «Trasparenza e privacy, due diritti a confronto»</a:t>
            </a:r>
          </a:p>
          <a:p>
            <a:pPr>
              <a:spcBef>
                <a:spcPts val="0"/>
              </a:spcBef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t-IT" sz="1600" dirty="0"/>
          </a:p>
          <a:p>
            <a:pPr>
              <a:spcBef>
                <a:spcPts val="0"/>
              </a:spcBef>
            </a:pPr>
            <a:endParaRPr lang="it-IT" sz="2000" dirty="0" smtClean="0"/>
          </a:p>
          <a:p>
            <a:pPr>
              <a:spcBef>
                <a:spcPts val="0"/>
              </a:spcBef>
            </a:pPr>
            <a:endParaRPr lang="it-IT" sz="2000" dirty="0"/>
          </a:p>
          <a:p>
            <a:pPr>
              <a:spcBef>
                <a:spcPts val="0"/>
              </a:spcBef>
            </a:pPr>
            <a:endParaRPr lang="it-IT" sz="2000" dirty="0"/>
          </a:p>
          <a:p>
            <a:pPr>
              <a:spcBef>
                <a:spcPts val="0"/>
              </a:spcBef>
            </a:pPr>
            <a:endParaRPr lang="it-IT" sz="2000" dirty="0" smtClean="0"/>
          </a:p>
          <a:p>
            <a:pPr>
              <a:spcBef>
                <a:spcPts val="0"/>
              </a:spcBef>
            </a:pPr>
            <a:endParaRPr lang="it-IT" sz="2000" dirty="0"/>
          </a:p>
          <a:p>
            <a:pPr>
              <a:spcBef>
                <a:spcPts val="0"/>
              </a:spcBef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39233"/>
            <a:ext cx="1161168" cy="11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… E ALTRI COMPORTAMENTI DEVIANTI.</a:t>
            </a:r>
            <a:br>
              <a:rPr lang="it-IT" sz="2000" b="1" dirty="0" smtClean="0"/>
            </a:br>
            <a:r>
              <a:rPr lang="it-IT" sz="2000" b="1" dirty="0" smtClean="0"/>
              <a:t>(CHE TUTTI GLI </a:t>
            </a:r>
            <a:r>
              <a:rPr lang="it-IT" sz="2000" b="1" dirty="0" err="1" smtClean="0"/>
              <a:t>ITALIANi</a:t>
            </a:r>
            <a:r>
              <a:rPr lang="it-IT" sz="2000" b="1" dirty="0" smtClean="0"/>
              <a:t> CONOSCONO BENISSIMO).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9" y="1538664"/>
            <a:ext cx="2495038" cy="18592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15" y="4179325"/>
            <a:ext cx="2798220" cy="19167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58" y="3934679"/>
            <a:ext cx="2928486" cy="21935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1656122" cy="25478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8760"/>
            <a:ext cx="1788722" cy="23990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5" y="3564491"/>
            <a:ext cx="1612737" cy="25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9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DA 24 ANNI L’ITALIA CERCA IN OGNI MODO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DI AVERE UNA P.A. ALL’ALTEZZA DEGLI ALTRI PAESI CIVILI.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1000" b="1" dirty="0" smtClean="0"/>
          </a:p>
          <a:p>
            <a:pPr marL="0" indent="0" algn="ctr">
              <a:buNone/>
            </a:pPr>
            <a:endParaRPr lang="it-IT" sz="2200" b="1" u="sng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14659"/>
            <a:ext cx="2016224" cy="29436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06274"/>
            <a:ext cx="2974594" cy="16622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6" y="4221088"/>
            <a:ext cx="2405817" cy="16780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02" y="4077072"/>
            <a:ext cx="2664296" cy="16603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4" y="1457206"/>
            <a:ext cx="2029297" cy="20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800" b="1" dirty="0" smtClean="0"/>
              <a:t>PERCHÉ </a:t>
            </a:r>
            <a:r>
              <a:rPr lang="it-IT" sz="2800" b="1" dirty="0"/>
              <a:t>DOPO TANTO </a:t>
            </a:r>
            <a:r>
              <a:rPr lang="it-IT" sz="2800" b="1" dirty="0" smtClean="0"/>
              <a:t>TEMPO</a:t>
            </a:r>
          </a:p>
          <a:p>
            <a:pPr marL="0" indent="0" algn="ctr">
              <a:buNone/>
            </a:pPr>
            <a:r>
              <a:rPr lang="it-IT" sz="2800" b="1" dirty="0" smtClean="0"/>
              <a:t>I </a:t>
            </a:r>
            <a:r>
              <a:rPr lang="it-IT" sz="2800" b="1" dirty="0"/>
              <a:t>RISULTATI SONO ANCORA INSODDISFACENTI ???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PERCHÉ DOBBIAMO LAVORARE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MOLTO DI PIÙ E CON MOLTA MAGGIORE CONSAPEVOLEZZA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SULLA COESIONE DELLE DUE «VALVE»</a:t>
            </a:r>
          </a:p>
          <a:p>
            <a:pPr marL="0" indent="0">
              <a:buNone/>
            </a:pPr>
            <a:endParaRPr lang="it-IT" sz="1000" b="1" dirty="0" smtClean="0"/>
          </a:p>
          <a:p>
            <a:pPr marL="0" indent="0">
              <a:buNone/>
            </a:pPr>
            <a:endParaRPr lang="it-IT" sz="1000" b="1" dirty="0"/>
          </a:p>
          <a:p>
            <a:pPr marL="0" indent="0">
              <a:buNone/>
            </a:pPr>
            <a:r>
              <a:rPr lang="it-IT" sz="2200" i="1" dirty="0"/>
              <a:t> </a:t>
            </a:r>
            <a:r>
              <a:rPr lang="it-IT" sz="2200" i="1" dirty="0" smtClean="0"/>
              <a:t>                    La v</a:t>
            </a:r>
            <a:r>
              <a:rPr lang="it-IT" sz="2000" i="1" dirty="0" smtClean="0"/>
              <a:t>alva P.A. </a:t>
            </a:r>
            <a:r>
              <a:rPr lang="it-IT" sz="2200" i="1" dirty="0" smtClean="0"/>
              <a:t>	      </a:t>
            </a:r>
            <a:r>
              <a:rPr lang="it-IT" sz="2200" dirty="0" smtClean="0"/>
              <a:t>                         	</a:t>
            </a:r>
            <a:r>
              <a:rPr lang="it-IT" sz="2200" i="1" dirty="0" smtClean="0"/>
              <a:t>   </a:t>
            </a:r>
            <a:r>
              <a:rPr lang="it-IT" sz="2200" i="1" dirty="0"/>
              <a:t>e</a:t>
            </a:r>
            <a:r>
              <a:rPr lang="it-IT" sz="2200" i="1" dirty="0" smtClean="0"/>
              <a:t> la </a:t>
            </a:r>
            <a:r>
              <a:rPr lang="it-IT" sz="2200" dirty="0" smtClean="0"/>
              <a:t>v</a:t>
            </a:r>
            <a:r>
              <a:rPr lang="it-IT" sz="2000" i="1" dirty="0" smtClean="0"/>
              <a:t>alva dei cittadini</a:t>
            </a:r>
            <a:endParaRPr lang="it-IT" sz="2000" b="1" i="1" dirty="0" smtClean="0"/>
          </a:p>
          <a:p>
            <a:pPr marL="0" indent="0">
              <a:buNone/>
            </a:pPr>
            <a:r>
              <a:rPr lang="it-IT" sz="2000" b="1" dirty="0" smtClean="0"/>
              <a:t>.						</a:t>
            </a:r>
            <a:r>
              <a:rPr lang="it-IT" sz="2000" i="1" dirty="0"/>
              <a:t> </a:t>
            </a:r>
            <a:r>
              <a:rPr lang="it-IT" sz="2000" i="1" dirty="0" smtClean="0"/>
              <a:t>           e </a:t>
            </a:r>
            <a:r>
              <a:rPr lang="it-IT" sz="2000" i="1" dirty="0"/>
              <a:t>degli operatori </a:t>
            </a:r>
            <a:endParaRPr lang="it-IT" sz="2000" b="1" i="1" dirty="0"/>
          </a:p>
          <a:p>
            <a:pPr marL="0" indent="0">
              <a:buNone/>
            </a:pPr>
            <a:r>
              <a:rPr lang="it-IT" sz="1800" b="1" dirty="0"/>
              <a:t> </a:t>
            </a:r>
            <a:r>
              <a:rPr lang="it-IT" sz="1800" b="1" dirty="0" smtClean="0"/>
              <a:t>             EFFICIENZA</a:t>
            </a:r>
            <a:r>
              <a:rPr lang="it-IT" sz="2000" b="1" dirty="0" smtClean="0"/>
              <a:t>						    </a:t>
            </a:r>
            <a:r>
              <a:rPr lang="it-IT" sz="2000" i="1" dirty="0" smtClean="0"/>
              <a:t>economici</a:t>
            </a:r>
          </a:p>
          <a:p>
            <a:pPr marL="0" indent="0">
              <a:buNone/>
            </a:pPr>
            <a:endParaRPr lang="it-IT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					              </a:t>
            </a:r>
            <a:r>
              <a:rPr lang="it-IT" sz="1800" b="1" dirty="0" smtClean="0"/>
              <a:t>PARTECIPAZIONE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		          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b="1" dirty="0" smtClean="0"/>
              <a:t>          TRASPARENZA</a:t>
            </a:r>
            <a:r>
              <a:rPr lang="it-IT" sz="1800" b="1" dirty="0"/>
              <a:t>	</a:t>
            </a:r>
            <a:endParaRPr lang="it-IT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		                </a:t>
            </a: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PER CREARE</a:t>
            </a:r>
          </a:p>
          <a:p>
            <a:pPr marL="0" indent="0" algn="ctr">
              <a:buNone/>
            </a:pPr>
            <a:r>
              <a:rPr lang="it-IT" sz="2600" b="1" dirty="0" smtClean="0"/>
              <a:t>«AMMINISTRAZIONI ETP» </a:t>
            </a:r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67872"/>
            <a:ext cx="2882197" cy="3184748"/>
          </a:xfrm>
          <a:prstGeom prst="rect">
            <a:avLst/>
          </a:prstGeom>
        </p:spPr>
      </p:pic>
      <p:sp>
        <p:nvSpPr>
          <p:cNvPr id="6" name="Pentagono 5"/>
          <p:cNvSpPr/>
          <p:nvPr/>
        </p:nvSpPr>
        <p:spPr>
          <a:xfrm>
            <a:off x="2627784" y="284963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/>
          <p:cNvSpPr/>
          <p:nvPr/>
        </p:nvSpPr>
        <p:spPr>
          <a:xfrm>
            <a:off x="2620291" y="388271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/>
          <p:cNvSpPr/>
          <p:nvPr/>
        </p:nvSpPr>
        <p:spPr>
          <a:xfrm flipH="1">
            <a:off x="5747411" y="3334269"/>
            <a:ext cx="96239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3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COS’È CHE DISTINGUE</a:t>
            </a:r>
          </a:p>
          <a:p>
            <a:pPr marL="0" indent="0" algn="ctr">
              <a:buNone/>
            </a:pPr>
            <a:r>
              <a:rPr lang="it-IT" sz="2400" b="1" dirty="0" smtClean="0"/>
              <a:t>UN’AMMINISTRAZIONE </a:t>
            </a:r>
            <a:r>
              <a:rPr lang="it-IT" sz="2400" b="1" dirty="0"/>
              <a:t>ETP </a:t>
            </a:r>
            <a:r>
              <a:rPr lang="it-IT" sz="2400" b="1" dirty="0" smtClean="0"/>
              <a:t>…</a:t>
            </a:r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35340"/>
            <a:ext cx="49149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DA UN’AMMINISTRAZIONE TRADIZIONALE ???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8354"/>
            <a:ext cx="2808312" cy="44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DAL LATO «EFFICIENZA»</a:t>
            </a:r>
            <a:endParaRPr lang="it-IT" sz="22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3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u="sng" dirty="0" smtClean="0"/>
              <a:t>UNA CONTABILITÀ DI GESTIONE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1) Dove sono rappresentati </a:t>
            </a:r>
            <a:r>
              <a:rPr lang="it-IT" sz="2000" b="1" u="sng" dirty="0" smtClean="0"/>
              <a:t>tutti</a:t>
            </a:r>
            <a:r>
              <a:rPr lang="it-IT" sz="2000" b="1" dirty="0" smtClean="0"/>
              <a:t> gli aspetti delle attività svolte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(e non solo quelli che conviene rappresentare) 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i="1" dirty="0" smtClean="0"/>
              <a:t>Principio di completezza</a:t>
            </a: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2) Che li rappresenta con </a:t>
            </a:r>
            <a:r>
              <a:rPr lang="it-IT" sz="2000" b="1" u="sng" dirty="0" smtClean="0"/>
              <a:t>numeri finiti</a:t>
            </a:r>
            <a:r>
              <a:rPr lang="it-IT" sz="2000" b="1" dirty="0" smtClean="0"/>
              <a:t> e misurandoli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/>
              <a:t>c</a:t>
            </a:r>
            <a:r>
              <a:rPr lang="it-IT" sz="2000" b="1" dirty="0" smtClean="0"/>
              <a:t>on criteri dichiarati e controllabili</a:t>
            </a:r>
            <a:r>
              <a:rPr lang="it-IT" sz="2000" dirty="0" smtClean="0"/>
              <a:t> </a:t>
            </a:r>
            <a:r>
              <a:rPr lang="it-IT" sz="2000" b="1" dirty="0" smtClean="0"/>
              <a:t>(non con opinioni)</a:t>
            </a:r>
            <a:endParaRPr lang="it-IT" sz="2000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i="1" dirty="0" smtClean="0"/>
              <a:t>Principio di veridicità</a:t>
            </a: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3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3) Che fornisce con continuità bilanci strutturati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per </a:t>
            </a:r>
            <a:r>
              <a:rPr lang="it-IT" sz="2000" b="1" u="sng" dirty="0"/>
              <a:t>c</a:t>
            </a:r>
            <a:r>
              <a:rPr lang="it-IT" sz="2000" b="1" u="sng" dirty="0" smtClean="0"/>
              <a:t>onsolidati provinciali</a:t>
            </a: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(e non il solo consolidato nazionale)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i="1" dirty="0" smtClean="0"/>
              <a:t>Principio di aggregabilità di dati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i="1" dirty="0" smtClean="0"/>
              <a:t>(per approfondimenti www.ficiesse.it/home-page/7929/)</a:t>
            </a:r>
            <a:endParaRPr lang="it-IT" sz="1600" i="1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15" y="2299151"/>
            <a:ext cx="531503" cy="531503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flipV="1">
            <a:off x="709486" y="1374100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H="1" flipV="1">
            <a:off x="7452320" y="1374100"/>
            <a:ext cx="119482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55" y="3501008"/>
            <a:ext cx="531503" cy="5315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75" y="4536137"/>
            <a:ext cx="531503" cy="5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it-IT" sz="1200" b="1" dirty="0" smtClean="0"/>
          </a:p>
          <a:p>
            <a:pPr marL="0" indent="0" algn="ctr">
              <a:buNone/>
            </a:pPr>
            <a:r>
              <a:rPr lang="it-IT" sz="2400" b="1" dirty="0" smtClean="0"/>
              <a:t>DAL LATO «TRASPARENZA»</a:t>
            </a:r>
          </a:p>
          <a:p>
            <a:pPr marL="0" indent="0" algn="ctr">
              <a:buNone/>
            </a:pPr>
            <a:endParaRPr lang="it-IT" sz="1100" b="1" dirty="0" smtClean="0"/>
          </a:p>
          <a:p>
            <a:pPr marL="0" indent="0" algn="ctr">
              <a:buNone/>
            </a:pPr>
            <a:r>
              <a:rPr lang="it-IT" sz="2400" b="1" dirty="0" smtClean="0"/>
              <a:t>LA PUBBLICAZIONE</a:t>
            </a:r>
            <a:endParaRPr lang="it-IT" sz="2400" dirty="0" smtClean="0"/>
          </a:p>
          <a:p>
            <a:pPr marL="0" indent="0" algn="ctr">
              <a:buNone/>
            </a:pPr>
            <a:r>
              <a:rPr lang="it-IT" sz="3000" b="1" u="sng" dirty="0" smtClean="0"/>
              <a:t>PER CIASCUNA PROVINCIA</a:t>
            </a:r>
          </a:p>
          <a:p>
            <a:pPr marL="0" indent="0" algn="ctr">
              <a:buNone/>
            </a:pPr>
            <a:r>
              <a:rPr lang="it-IT" sz="2000" b="1" dirty="0" smtClean="0"/>
              <a:t>(e non solo a livello di consolidato nazionale)</a:t>
            </a:r>
          </a:p>
          <a:p>
            <a:pPr marL="0" indent="0" algn="ctr">
              <a:buNone/>
            </a:pPr>
            <a:endParaRPr lang="it-IT" sz="1000" b="1" dirty="0" smtClean="0"/>
          </a:p>
          <a:p>
            <a:pPr marL="0" indent="0" algn="ctr">
              <a:buNone/>
            </a:pPr>
            <a:endParaRPr lang="it-IT" sz="1000" b="1" dirty="0" smtClean="0"/>
          </a:p>
          <a:p>
            <a:pPr marL="457200" indent="-457200" algn="ctr">
              <a:buAutoNum type="alphaUcParenR"/>
            </a:pPr>
            <a:r>
              <a:rPr lang="it-IT" sz="2000" b="1" dirty="0" smtClean="0"/>
              <a:t>Dei dati sull’andamento dei </a:t>
            </a:r>
            <a:r>
              <a:rPr lang="it-IT" sz="2000" b="1" u="sng" dirty="0" smtClean="0"/>
              <a:t>fenomeni socio-economici</a:t>
            </a:r>
          </a:p>
          <a:p>
            <a:pPr marL="0" indent="0" algn="ctr">
              <a:buNone/>
            </a:pPr>
            <a:r>
              <a:rPr lang="it-IT" sz="2000" b="1" dirty="0" smtClean="0"/>
              <a:t>di competenza della P.A.</a:t>
            </a:r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B) Dei dati sugli </a:t>
            </a:r>
            <a:r>
              <a:rPr lang="it-IT" sz="2000" b="1" u="sng" dirty="0" smtClean="0"/>
              <a:t>obiettivi numerici</a:t>
            </a:r>
            <a:r>
              <a:rPr lang="it-IT" sz="2000" b="1" dirty="0" smtClean="0"/>
              <a:t> assegnati ai dirigenti</a:t>
            </a:r>
          </a:p>
          <a:p>
            <a:pPr marL="0" indent="0" algn="ctr">
              <a:buNone/>
            </a:pPr>
            <a:endParaRPr lang="it-IT" sz="1800" b="1" dirty="0" smtClean="0"/>
          </a:p>
          <a:p>
            <a:pPr marL="0" indent="0" algn="ctr">
              <a:buNone/>
            </a:pPr>
            <a:r>
              <a:rPr lang="it-IT" sz="2000" b="1" dirty="0" smtClean="0"/>
              <a:t>C) Dei dati su </a:t>
            </a:r>
            <a:r>
              <a:rPr lang="it-IT" sz="2000" b="1" i="1" u="sng" dirty="0" err="1" smtClean="0"/>
              <a:t>outputs</a:t>
            </a:r>
            <a:r>
              <a:rPr lang="it-IT" sz="2000" b="1" dirty="0" smtClean="0"/>
              <a:t> e </a:t>
            </a:r>
            <a:r>
              <a:rPr lang="it-IT" sz="2000" b="1" i="1" u="sng" dirty="0" err="1" smtClean="0"/>
              <a:t>outcomes</a:t>
            </a:r>
            <a:endParaRPr lang="it-IT" sz="2000" b="1" dirty="0" smtClean="0"/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C) Dei dati sulle </a:t>
            </a:r>
            <a:r>
              <a:rPr lang="it-IT" sz="2000" b="1" u="sng" dirty="0" smtClean="0"/>
              <a:t>ore/persona</a:t>
            </a:r>
          </a:p>
          <a:p>
            <a:pPr marL="0" indent="0" algn="ctr">
              <a:buNone/>
            </a:pPr>
            <a:r>
              <a:rPr lang="it-IT" sz="2000" b="1" dirty="0" smtClean="0"/>
              <a:t>assorbite dalle principali tipologie di processi di lavoro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1700" i="1" dirty="0" smtClean="0"/>
              <a:t>(per approfondimenti www.ficiesse.it/home-page/7929/)</a:t>
            </a:r>
            <a:endParaRPr lang="it-IT" sz="1700" i="1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1" y="3001058"/>
            <a:ext cx="531503" cy="5315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75" y="3547887"/>
            <a:ext cx="531503" cy="5315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47" y="5157191"/>
            <a:ext cx="531503" cy="5315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63" y="4198806"/>
            <a:ext cx="531503" cy="531503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 flipV="1">
            <a:off x="969052" y="1690960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H="1" flipV="1">
            <a:off x="7423939" y="1651023"/>
            <a:ext cx="119482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60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3500" b="1" dirty="0" smtClean="0"/>
              <a:t>DAL LATO «PARTECIPAZIONE»</a:t>
            </a:r>
          </a:p>
          <a:p>
            <a:pPr marL="0" indent="0" algn="ctr">
              <a:buNone/>
            </a:pPr>
            <a:endParaRPr lang="it-IT" sz="1700" b="1" dirty="0"/>
          </a:p>
          <a:p>
            <a:pPr marL="0" indent="0" algn="ctr">
              <a:buNone/>
            </a:pPr>
            <a:r>
              <a:rPr lang="it-IT" sz="3100" b="1" dirty="0" smtClean="0"/>
              <a:t>LA DISPONIBILITÀ DI OGNI P.A. DI GIUNGERE</a:t>
            </a:r>
          </a:p>
          <a:p>
            <a:pPr marL="0" indent="0" algn="ctr">
              <a:buNone/>
            </a:pPr>
            <a:r>
              <a:rPr lang="it-IT" sz="3800" b="1" u="sng" dirty="0" smtClean="0"/>
              <a:t>PER </a:t>
            </a:r>
            <a:r>
              <a:rPr lang="it-IT" sz="3800" b="1" u="sng" dirty="0"/>
              <a:t>CIASCUNA PROVINCIA</a:t>
            </a:r>
          </a:p>
          <a:p>
            <a:pPr marL="0" indent="0">
              <a:buNone/>
            </a:pPr>
            <a:endParaRPr lang="it-IT" sz="1100" b="1" dirty="0"/>
          </a:p>
          <a:p>
            <a:pPr marL="0" indent="0">
              <a:buNone/>
            </a:pPr>
            <a:r>
              <a:rPr lang="it-IT" sz="2900" b="1" dirty="0" smtClean="0"/>
              <a:t>	</a:t>
            </a:r>
          </a:p>
          <a:p>
            <a:pPr marL="0" indent="0">
              <a:buNone/>
            </a:pPr>
            <a:r>
              <a:rPr lang="it-IT" sz="2600" b="1" dirty="0" smtClean="0"/>
              <a:t>	</a:t>
            </a:r>
            <a:r>
              <a:rPr lang="it-IT" sz="2900" b="1" dirty="0" smtClean="0"/>
              <a:t>A riservare una parte della programmazione dei livelli provinciali al 	conseguimento di </a:t>
            </a:r>
            <a:r>
              <a:rPr lang="it-IT" sz="2900" b="1" u="sng" dirty="0" smtClean="0"/>
              <a:t>obiettivi di miglioramento concordati con i </a:t>
            </a:r>
            <a:r>
              <a:rPr lang="it-IT" sz="2900" b="1" dirty="0" smtClean="0"/>
              <a:t>	</a:t>
            </a:r>
            <a:r>
              <a:rPr lang="it-IT" sz="2900" b="1" u="sng" dirty="0" smtClean="0"/>
              <a:t>«clienti»</a:t>
            </a:r>
            <a:r>
              <a:rPr lang="it-IT" sz="2900" b="1" dirty="0" smtClean="0"/>
              <a:t> (cioè con le realtà sociali e il tessuto economico) dei 	territori</a:t>
            </a:r>
          </a:p>
          <a:p>
            <a:pPr marL="0" indent="0">
              <a:buNone/>
            </a:pPr>
            <a:endParaRPr lang="it-IT" sz="1700" b="1" dirty="0" smtClean="0"/>
          </a:p>
          <a:p>
            <a:pPr marL="0" indent="0">
              <a:buNone/>
            </a:pPr>
            <a:r>
              <a:rPr lang="it-IT" sz="2900" b="1" dirty="0" smtClean="0"/>
              <a:t>	A </a:t>
            </a:r>
            <a:r>
              <a:rPr lang="it-IT" sz="2900" b="1" dirty="0"/>
              <a:t>considerare </a:t>
            </a:r>
            <a:r>
              <a:rPr lang="it-IT" sz="2900" b="1" dirty="0" smtClean="0"/>
              <a:t>le </a:t>
            </a:r>
            <a:r>
              <a:rPr lang="it-IT" sz="2900" b="1" i="1" u="sng" dirty="0" smtClean="0"/>
              <a:t>performance</a:t>
            </a:r>
            <a:r>
              <a:rPr lang="it-IT" sz="2900" b="1" u="sng" dirty="0" smtClean="0"/>
              <a:t> dei migliori </a:t>
            </a:r>
            <a:r>
              <a:rPr lang="it-IT" sz="2900" b="1" dirty="0" smtClean="0"/>
              <a:t>come riferimento per la	determinazione degli </a:t>
            </a:r>
            <a:r>
              <a:rPr lang="it-IT" sz="2900" b="1" u="sng" dirty="0" smtClean="0"/>
              <a:t>obiettivi di miglioramento</a:t>
            </a:r>
            <a:r>
              <a:rPr lang="it-IT" sz="2900" b="1" dirty="0" smtClean="0"/>
              <a:t> delle </a:t>
            </a:r>
            <a:r>
              <a:rPr lang="it-IT" sz="2900" b="1" dirty="0"/>
              <a:t>altre </a:t>
            </a:r>
            <a:r>
              <a:rPr lang="it-IT" sz="2900" b="1" dirty="0" smtClean="0"/>
              <a:t>	province </a:t>
            </a:r>
            <a:endParaRPr lang="it-IT" sz="2900" b="1" dirty="0"/>
          </a:p>
          <a:p>
            <a:pPr marL="0" indent="0">
              <a:buNone/>
            </a:pPr>
            <a:endParaRPr lang="it-IT" sz="2900" b="1" dirty="0"/>
          </a:p>
          <a:p>
            <a:pPr marL="0" indent="0">
              <a:buNone/>
            </a:pPr>
            <a:r>
              <a:rPr lang="it-IT" sz="2900" b="1" dirty="0" smtClean="0"/>
              <a:t>	</a:t>
            </a:r>
            <a:r>
              <a:rPr lang="it-IT" sz="2900" b="1" u="sng" dirty="0" smtClean="0"/>
              <a:t>A collegare le retribuzioni di risultato a quei miglioramenti</a:t>
            </a:r>
          </a:p>
          <a:p>
            <a:pPr marL="0" indent="0">
              <a:buNone/>
            </a:pPr>
            <a:r>
              <a:rPr lang="it-IT" sz="2900" b="1" dirty="0" smtClean="0"/>
              <a:t>	</a:t>
            </a:r>
          </a:p>
          <a:p>
            <a:pPr marL="0" indent="0">
              <a:buNone/>
            </a:pPr>
            <a:r>
              <a:rPr lang="it-IT" sz="2900" b="1" dirty="0" smtClean="0"/>
              <a:t>	</a:t>
            </a:r>
            <a:r>
              <a:rPr lang="it-IT" sz="2900" b="1" u="sng" dirty="0" smtClean="0"/>
              <a:t>A favorire la progressione di carriera del personale capace di </a:t>
            </a:r>
            <a:r>
              <a:rPr lang="it-IT" sz="2900" b="1" dirty="0" smtClean="0"/>
              <a:t>	</a:t>
            </a:r>
            <a:r>
              <a:rPr lang="it-IT" sz="2900" b="1" u="sng" dirty="0" smtClean="0"/>
              <a:t>conseguirli</a:t>
            </a:r>
            <a:endParaRPr lang="it-IT" sz="2600" b="1" i="1" u="sng" dirty="0" smtClean="0"/>
          </a:p>
          <a:p>
            <a:pPr marL="0" indent="0" algn="ctr">
              <a:buNone/>
            </a:pPr>
            <a:endParaRPr lang="it-IT" sz="2200" i="1" dirty="0" smtClean="0"/>
          </a:p>
          <a:p>
            <a:pPr marL="0" indent="0" algn="ctr">
              <a:buNone/>
            </a:pPr>
            <a:r>
              <a:rPr lang="it-IT" sz="2200" i="1" dirty="0" smtClean="0"/>
              <a:t>(per approfondimenti www.ficiesse.it/home-page/7929/)</a:t>
            </a:r>
            <a:endParaRPr lang="it-IT" sz="2200" i="1" dirty="0"/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endParaRPr lang="it-IT" sz="11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" y="4392551"/>
            <a:ext cx="531503" cy="5315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5" y="3478727"/>
            <a:ext cx="531503" cy="5315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5" y="2197130"/>
            <a:ext cx="531503" cy="531503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flipV="1">
            <a:off x="850685" y="1265744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H="1" flipV="1">
            <a:off x="7420705" y="1265744"/>
            <a:ext cx="119482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5" y="5157192"/>
            <a:ext cx="531503" cy="5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b="1" dirty="0" smtClean="0"/>
              <a:t>DA COSA SI RICONOSCE</a:t>
            </a:r>
          </a:p>
          <a:p>
            <a:pPr marL="0" indent="0" algn="ctr">
              <a:buNone/>
            </a:pPr>
            <a:r>
              <a:rPr lang="it-IT" b="1" dirty="0" smtClean="0"/>
              <a:t>UNA P.A. TRADIZIONALE (NON ETP) ???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60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000" b="1" dirty="0" smtClean="0"/>
              <a:t>UNA </a:t>
            </a:r>
            <a:r>
              <a:rPr lang="it-IT" sz="2000" b="1" dirty="0"/>
              <a:t>PUBBLICA </a:t>
            </a:r>
            <a:r>
              <a:rPr lang="it-IT" sz="2000" b="1" dirty="0" smtClean="0"/>
              <a:t>AMMINISTRAZIONE</a:t>
            </a:r>
          </a:p>
          <a:p>
            <a:pPr marL="0" indent="0" algn="ctr">
              <a:buNone/>
            </a:pPr>
            <a:r>
              <a:rPr lang="it-IT" sz="2000" b="1" dirty="0" smtClean="0"/>
              <a:t>È COME UNA NOCE.</a:t>
            </a:r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endParaRPr lang="it-IT" sz="2000" u="sng" dirty="0" smtClean="0"/>
          </a:p>
          <a:p>
            <a:pPr marL="0" indent="0" algn="ctr">
              <a:buNone/>
            </a:pPr>
            <a:endParaRPr lang="it-IT" sz="2000" u="sng" dirty="0"/>
          </a:p>
          <a:p>
            <a:pPr marL="0" indent="0" algn="ctr">
              <a:buNone/>
            </a:pPr>
            <a:endParaRPr lang="it-IT" sz="2000" u="sng" dirty="0" smtClean="0"/>
          </a:p>
          <a:p>
            <a:pPr marL="0" indent="0" algn="ctr">
              <a:buNone/>
            </a:pPr>
            <a:endParaRPr lang="it-IT" sz="2000" u="sng" dirty="0"/>
          </a:p>
          <a:p>
            <a:pPr marL="0" indent="0" algn="ctr">
              <a:buNone/>
            </a:pPr>
            <a:endParaRPr lang="it-IT" sz="2000" u="sng" dirty="0" smtClean="0"/>
          </a:p>
          <a:p>
            <a:pPr marL="0" indent="0" algn="ctr">
              <a:buNone/>
            </a:pPr>
            <a:endParaRPr lang="it-IT" sz="2000" u="sng" dirty="0" smtClean="0"/>
          </a:p>
          <a:p>
            <a:pPr marL="0" indent="0" algn="ctr">
              <a:buNone/>
            </a:pPr>
            <a:endParaRPr lang="it-IT" sz="2000" u="sng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HA DUE VALVE.</a:t>
            </a:r>
            <a:endParaRPr lang="it-IT" sz="2000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90" y="2420888"/>
            <a:ext cx="24909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it-IT" b="1" u="sng" dirty="0" smtClean="0"/>
          </a:p>
          <a:p>
            <a:pPr marL="0" indent="0">
              <a:spcBef>
                <a:spcPts val="0"/>
              </a:spcBef>
              <a:buNone/>
            </a:pPr>
            <a:endParaRPr lang="it-IT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</a:t>
            </a:r>
            <a:r>
              <a:rPr lang="it-IT" b="1" dirty="0" smtClean="0"/>
              <a:t>  </a:t>
            </a:r>
            <a:r>
              <a:rPr lang="it-IT" b="1" u="sng" dirty="0" smtClean="0"/>
              <a:t>DALLA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</a:t>
            </a:r>
            <a:r>
              <a:rPr lang="it-IT" b="1" dirty="0" smtClean="0"/>
              <a:t>  </a:t>
            </a:r>
            <a:r>
              <a:rPr lang="it-IT" b="1" u="sng" dirty="0" smtClean="0"/>
              <a:t>CONTEMPORANEA</a:t>
            </a:r>
            <a:endParaRPr lang="it-IT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  </a:t>
            </a:r>
            <a:r>
              <a:rPr lang="it-IT" b="1" u="sng" dirty="0" smtClean="0"/>
              <a:t>PRESENZA</a:t>
            </a:r>
            <a:endParaRPr lang="it-IT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  </a:t>
            </a:r>
            <a:r>
              <a:rPr lang="it-IT" b="1" u="sng" dirty="0"/>
              <a:t>DI ALMENO DUE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  </a:t>
            </a:r>
            <a:r>
              <a:rPr lang="it-IT" b="1" u="sng" dirty="0"/>
              <a:t>DELLE SEGUENTI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b="1" dirty="0"/>
              <a:t>   </a:t>
            </a:r>
            <a:r>
              <a:rPr lang="it-IT" b="1" u="sng" dirty="0"/>
              <a:t>CARATTERISTICHE</a:t>
            </a:r>
            <a:r>
              <a:rPr lang="it-IT" b="1" dirty="0"/>
              <a:t>:</a:t>
            </a:r>
            <a:endParaRPr lang="it-IT" b="1" u="sng" dirty="0"/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0996"/>
            <a:ext cx="3456384" cy="46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6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79270"/>
            <a:ext cx="8568952" cy="59823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1) </a:t>
            </a:r>
            <a:r>
              <a:rPr lang="it-IT" sz="2000" b="1" dirty="0"/>
              <a:t>Contabilità di gestione parziali, incomplete e </a:t>
            </a:r>
            <a:r>
              <a:rPr lang="it-IT" sz="2000" b="1" dirty="0" smtClean="0"/>
              <a:t>inattendibili (si misura solo quello che fa comodo misurare)</a:t>
            </a: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2</a:t>
            </a:r>
            <a:r>
              <a:rPr lang="it-IT" sz="2000" b="1" dirty="0"/>
              <a:t>) Risorse umane espresse in termini di unità organiche, mai di ore/persona </a:t>
            </a:r>
            <a:r>
              <a:rPr lang="it-IT" sz="2000" b="1" dirty="0" smtClean="0"/>
              <a:t>(il dato </a:t>
            </a:r>
            <a:r>
              <a:rPr lang="it-IT" sz="2000" b="1" dirty="0"/>
              <a:t>che </a:t>
            </a:r>
            <a:r>
              <a:rPr lang="it-IT" sz="2000" b="1" dirty="0" smtClean="0"/>
              <a:t>conta davvero)</a:t>
            </a: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3) Irrilevanza sulle scelte di gestione dell’andamento </a:t>
            </a:r>
            <a:r>
              <a:rPr lang="it-IT" sz="2000" b="1" dirty="0"/>
              <a:t>dei fenomeni </a:t>
            </a:r>
            <a:r>
              <a:rPr lang="it-IT" sz="2000" b="1" dirty="0" smtClean="0"/>
              <a:t>socio-economici e delle realtà produttive di ciascun singolo territorio</a:t>
            </a:r>
            <a:endParaRPr lang="it-IT" sz="2000" b="1" i="1" dirty="0"/>
          </a:p>
          <a:p>
            <a:pPr marL="0" indent="0">
              <a:spcBef>
                <a:spcPts val="0"/>
              </a:spcBef>
              <a:buNone/>
            </a:pP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4) Tendenza a piegare la struttura </a:t>
            </a:r>
            <a:r>
              <a:rPr lang="it-IT" sz="2000" b="1" dirty="0"/>
              <a:t>organizzativa </a:t>
            </a:r>
            <a:r>
              <a:rPr lang="it-IT" sz="2000" b="1" dirty="0" smtClean="0"/>
              <a:t>sulle </a:t>
            </a:r>
            <a:r>
              <a:rPr lang="it-IT" sz="2000" b="1" dirty="0"/>
              <a:t>esigenze di progressione di carriera dei </a:t>
            </a:r>
            <a:r>
              <a:rPr lang="it-IT" sz="2000" b="1" dirty="0" smtClean="0"/>
              <a:t>dirigenti</a:t>
            </a: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ERGO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  </a:t>
            </a:r>
            <a:r>
              <a:rPr lang="it-IT" sz="2200" b="1" u="sng" dirty="0" smtClean="0"/>
              <a:t>GESTIONE «VERTICALE»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(</a:t>
            </a:r>
            <a:r>
              <a:rPr lang="it-IT" sz="2200" b="1" dirty="0"/>
              <a:t>contano </a:t>
            </a:r>
            <a:r>
              <a:rPr lang="it-IT" sz="2200" b="1" dirty="0" smtClean="0"/>
              <a:t>soltanto le </a:t>
            </a:r>
            <a:r>
              <a:rPr lang="it-IT" sz="2200" b="1" dirty="0"/>
              <a:t>esigenze del livello </a:t>
            </a:r>
            <a:r>
              <a:rPr lang="it-IT" sz="2200" b="1" dirty="0" smtClean="0"/>
              <a:t>nazionale)</a:t>
            </a: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200" b="1" dirty="0"/>
          </a:p>
          <a:p>
            <a:pPr marL="0" indent="0">
              <a:spcBef>
                <a:spcPts val="0"/>
              </a:spcBef>
              <a:buNone/>
            </a:pPr>
            <a:endParaRPr lang="it-IT" sz="13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2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648072" cy="6480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68860"/>
            <a:ext cx="648072" cy="6480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80127"/>
            <a:ext cx="648072" cy="6480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648072" cy="648072"/>
          </a:xfrm>
          <a:prstGeom prst="rect">
            <a:avLst/>
          </a:prstGeom>
        </p:spPr>
      </p:pic>
      <p:sp>
        <p:nvSpPr>
          <p:cNvPr id="2" name="Freccia in giù 1"/>
          <p:cNvSpPr/>
          <p:nvPr/>
        </p:nvSpPr>
        <p:spPr>
          <a:xfrm>
            <a:off x="4247964" y="503119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80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25756"/>
            <a:ext cx="8229600" cy="568356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1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/>
              <a:t>6</a:t>
            </a:r>
            <a:r>
              <a:rPr lang="it-IT" sz="2600" b="1" dirty="0"/>
              <a:t>) </a:t>
            </a:r>
            <a:r>
              <a:rPr lang="it-IT" sz="2600" b="1" dirty="0" smtClean="0"/>
              <a:t>Retribuzioni </a:t>
            </a:r>
            <a:r>
              <a:rPr lang="it-IT" sz="2600" b="1" dirty="0"/>
              <a:t>di risultato </a:t>
            </a:r>
            <a:r>
              <a:rPr lang="it-IT" sz="2600" b="1" dirty="0" smtClean="0"/>
              <a:t>distribuite «a pioggia» (obiettivi rappresentati da mere </a:t>
            </a:r>
            <a:r>
              <a:rPr lang="it-IT" sz="2600" b="1" dirty="0"/>
              <a:t>descrizioni di mansioni e di </a:t>
            </a:r>
            <a:r>
              <a:rPr lang="it-IT" sz="2600" b="1" dirty="0" smtClean="0"/>
              <a:t>incarichi)</a:t>
            </a:r>
            <a:endParaRPr lang="it-IT" sz="2600" b="1" dirty="0"/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/>
              <a:t>7) </a:t>
            </a:r>
            <a:r>
              <a:rPr lang="it-IT" sz="2600" b="1" dirty="0"/>
              <a:t>C</a:t>
            </a:r>
            <a:r>
              <a:rPr lang="it-IT" sz="2600" b="1" dirty="0" smtClean="0"/>
              <a:t>arriere determinate dal valore obbedienza  gerarchica o dall’acquisizione di titoli formali (nessun rilievo alla capacità di raggiungere risultati utili per cittadini e operatori economici sui territori)</a:t>
            </a:r>
            <a:endParaRPr lang="it-IT" sz="2600" b="1" u="sng" dirty="0"/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/>
              <a:t>8) Professionalità migliori che si siedono o emigrano altrove</a:t>
            </a:r>
          </a:p>
          <a:p>
            <a:pPr marL="0" indent="0">
              <a:spcBef>
                <a:spcPts val="0"/>
              </a:spcBef>
              <a:buNone/>
            </a:pPr>
            <a:endParaRPr lang="it-IT" sz="2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/>
              <a:t>9) </a:t>
            </a:r>
            <a:r>
              <a:rPr lang="it-IT" sz="2600" b="1" dirty="0"/>
              <a:t>Atteggiamento di sussiego e sopportazione nei confronti dei cittadini e gli operatori economici sul territorio</a:t>
            </a:r>
          </a:p>
          <a:p>
            <a:pPr marL="0" indent="0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 </a:t>
            </a:r>
            <a:endParaRPr lang="it-IT" sz="2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600" b="1" dirty="0"/>
              <a:t>ERGO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u="sng" dirty="0" smtClean="0"/>
              <a:t>SCARSA O NESSUNA ATTENZIONE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u="sng" dirty="0" smtClean="0"/>
              <a:t>ALLE ESIGENZE SOCIALI E PRODUTTIVE DEI TERRITORI</a:t>
            </a:r>
            <a:endParaRPr lang="it-I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648072" cy="6480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648072" cy="6480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51" y="2786844"/>
            <a:ext cx="648072" cy="64807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04" y="3695238"/>
            <a:ext cx="648072" cy="648072"/>
          </a:xfrm>
          <a:prstGeom prst="rect">
            <a:avLst/>
          </a:prstGeom>
        </p:spPr>
      </p:pic>
      <p:sp>
        <p:nvSpPr>
          <p:cNvPr id="18" name="Freccia in giù 17"/>
          <p:cNvSpPr/>
          <p:nvPr/>
        </p:nvSpPr>
        <p:spPr>
          <a:xfrm>
            <a:off x="4256065" y="4946927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24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10</a:t>
            </a:r>
            <a:r>
              <a:rPr lang="it-IT" sz="2000" b="1" dirty="0"/>
              <a:t>) Assenza </a:t>
            </a:r>
            <a:r>
              <a:rPr lang="it-IT" sz="2000" b="1" dirty="0" smtClean="0"/>
              <a:t>di </a:t>
            </a:r>
            <a:r>
              <a:rPr lang="it-IT" sz="2000" b="1" dirty="0"/>
              <a:t>politiche  strutturate </a:t>
            </a:r>
            <a:r>
              <a:rPr lang="it-IT" sz="2000" b="1" dirty="0" smtClean="0"/>
              <a:t>anticorruzione</a:t>
            </a:r>
            <a:r>
              <a:rPr lang="it-IT" sz="2000" b="1" dirty="0"/>
              <a:t> di efficaci sistemi di </a:t>
            </a:r>
            <a:r>
              <a:rPr lang="it-IT" sz="2000" b="1" i="1" dirty="0" err="1"/>
              <a:t>risk</a:t>
            </a:r>
            <a:r>
              <a:rPr lang="it-IT" sz="2000" b="1" i="1" dirty="0"/>
              <a:t> management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1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11</a:t>
            </a:r>
            <a:r>
              <a:rPr lang="it-IT" sz="2000" b="1" dirty="0"/>
              <a:t>) Diffusione </a:t>
            </a:r>
            <a:r>
              <a:rPr lang="it-IT" sz="2000" b="1" dirty="0" smtClean="0"/>
              <a:t>di morali false e ipocrite </a:t>
            </a:r>
            <a:r>
              <a:rPr lang="it-IT" sz="2000" b="1" dirty="0"/>
              <a:t>(«I panni sporchi si lavano in casa»)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b="1" dirty="0"/>
          </a:p>
          <a:p>
            <a:pPr marL="0" indent="0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12) Assenza di meccanismi di aiuto e sostegno ai dipendenti che  vorrebbero denunciare fatti di devianza 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it-IT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13) Accentuazione del corporativismo  e dell’egoismo sindacale («non spetta a noi, non siamo mica la Corte dei Conti interna»)</a:t>
            </a: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1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ERGO</a:t>
            </a: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1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1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u="sng" dirty="0" smtClean="0"/>
              <a:t>DIFFUSIONE DELLA CORRUZIONE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648072" cy="648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3" y="1916832"/>
            <a:ext cx="648072" cy="6480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24944"/>
            <a:ext cx="648072" cy="6480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10" y="3861048"/>
            <a:ext cx="648072" cy="648072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4117335" y="5126947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54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10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 algn="ctr">
              <a:buNone/>
            </a:pPr>
            <a:r>
              <a:rPr lang="it-IT" b="1" dirty="0" smtClean="0"/>
              <a:t>LE </a:t>
            </a:r>
            <a:r>
              <a:rPr lang="it-IT" sz="8800" b="1" dirty="0" smtClean="0">
                <a:solidFill>
                  <a:srgbClr val="FF0000"/>
                </a:solidFill>
              </a:rPr>
              <a:t>2</a:t>
            </a:r>
            <a:r>
              <a:rPr lang="it-IT" sz="8800" b="1" dirty="0" smtClean="0"/>
              <a:t> </a:t>
            </a:r>
            <a:r>
              <a:rPr lang="it-IT" b="1" dirty="0" smtClean="0"/>
              <a:t>INIZIATIVE DI </a:t>
            </a:r>
            <a:r>
              <a:rPr lang="it-IT" sz="8800" b="1" dirty="0" smtClean="0">
                <a:solidFill>
                  <a:srgbClr val="FF0000"/>
                </a:solidFill>
              </a:rPr>
              <a:t>F</a:t>
            </a:r>
            <a:r>
              <a:rPr lang="it-IT" b="1" dirty="0" smtClean="0"/>
              <a:t>ICIESSE</a:t>
            </a: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35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>
                <a:solidFill>
                  <a:srgbClr val="FF0000"/>
                </a:solidFill>
              </a:rPr>
              <a:t>LA PRIMA INIZIATIVA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002060"/>
                </a:solidFill>
              </a:rPr>
              <a:t>LO SPORTELLO NAZIONALE ANTICORRUZIONE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u="sng" dirty="0" smtClean="0"/>
              <a:t>PREMESSA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/>
              <a:t>L</a:t>
            </a:r>
            <a:r>
              <a:rPr lang="it-IT" sz="2200" b="1" dirty="0" smtClean="0"/>
              <a:t>a legge 190 non funziona (in un anno, zero segnalazioni) e la corruzione dilaga.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u="sng" dirty="0" smtClean="0"/>
              <a:t>SOLUZIONE IMMEDIATA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Fornire totale e fortissimo sostegno in ogni sede e assistenza  e consulenza (anche legale) gratuita e in via riservata ai dipendenti coinvolti o testimoni di comportamenti devianti.</a:t>
            </a:r>
            <a:endParaRPr lang="it-IT" sz="22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u="sng" dirty="0" smtClean="0"/>
              <a:t>SOLUZIONE A CUI TENDERE</a:t>
            </a:r>
            <a:endParaRPr lang="it-IT" sz="2400" b="1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Sviluppare e consolidare  una cultura volta a prevenire.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Incoraggiare e sostenere ogni tipo di segnalazione (anche anonima).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8489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900" dirty="0">
                <a:hlinkClick r:id="rId2"/>
              </a:rPr>
              <a:t>http://</a:t>
            </a:r>
            <a:r>
              <a:rPr lang="it-IT" sz="2900" dirty="0" smtClean="0">
                <a:hlinkClick r:id="rId2"/>
              </a:rPr>
              <a:t>www.ficiesse.it/sportello-anticorruzione.htm</a:t>
            </a:r>
            <a:endParaRPr lang="it-IT" sz="2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3500" b="1" dirty="0" smtClean="0">
                <a:solidFill>
                  <a:srgbClr val="0070C0"/>
                </a:solidFill>
              </a:rPr>
              <a:t>LEGGIAMO L’AVVISO PRESENTE SUL SITO WWW.FICIESSE.IT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it-IT" sz="4000" dirty="0" smtClean="0"/>
              <a:t>Sono </a:t>
            </a:r>
            <a:r>
              <a:rPr lang="it-IT" sz="4000" dirty="0"/>
              <a:t>un finanziere, </a:t>
            </a:r>
            <a:r>
              <a:rPr lang="it-IT" sz="4000" dirty="0" smtClean="0"/>
              <a:t>o un «semplice» cittadino</a:t>
            </a:r>
            <a:r>
              <a:rPr lang="it-IT" sz="4000" dirty="0"/>
              <a:t>. Vedo </a:t>
            </a:r>
            <a:r>
              <a:rPr lang="it-IT" sz="4000" dirty="0" smtClean="0"/>
              <a:t>durante il mio lavoro dei comportamenti che non capisco, mi </a:t>
            </a:r>
            <a:r>
              <a:rPr lang="it-IT" sz="4000" dirty="0"/>
              <a:t>fanno una </a:t>
            </a:r>
            <a:r>
              <a:rPr lang="it-IT" sz="4000" dirty="0" smtClean="0"/>
              <a:t>richiesta </a:t>
            </a:r>
            <a:r>
              <a:rPr lang="it-IT" sz="4000" dirty="0"/>
              <a:t>anomala, forse </a:t>
            </a:r>
            <a:r>
              <a:rPr lang="it-IT" sz="4000" dirty="0" smtClean="0"/>
              <a:t>illecita, mi </a:t>
            </a:r>
            <a:r>
              <a:rPr lang="it-IT" sz="4000" dirty="0"/>
              <a:t>sembra che qualcosa non </a:t>
            </a:r>
            <a:r>
              <a:rPr lang="it-IT" sz="4000" dirty="0" smtClean="0"/>
              <a:t>vada </a:t>
            </a:r>
            <a:r>
              <a:rPr lang="it-IT" sz="4000" dirty="0"/>
              <a:t>nel comportamento di pubblici ufficiali. Che faccio? Come mi comporto? Che rischio? È sicuro che sia così? Non ho forse capito male?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it-IT" sz="4000" dirty="0" smtClean="0"/>
              <a:t>Di </a:t>
            </a:r>
            <a:r>
              <a:rPr lang="it-IT" sz="4000" dirty="0"/>
              <a:t>fronte a un reato o a tentativi di reato sappiamo che il dovere giuridico del </a:t>
            </a:r>
            <a:r>
              <a:rPr lang="it-IT" sz="4000" dirty="0" smtClean="0"/>
              <a:t>finanziere, ma anche il </a:t>
            </a:r>
            <a:r>
              <a:rPr lang="it-IT" sz="4000" dirty="0"/>
              <a:t>dovere morale del privato </a:t>
            </a:r>
            <a:r>
              <a:rPr lang="it-IT" sz="4000" dirty="0" smtClean="0"/>
              <a:t>cittadino, dell’imprenditore, del commerciante, è </a:t>
            </a:r>
            <a:r>
              <a:rPr lang="it-IT" sz="4000" dirty="0"/>
              <a:t>quello di denunciare. Ma </a:t>
            </a:r>
            <a:r>
              <a:rPr lang="it-IT" sz="4000" dirty="0" smtClean="0"/>
              <a:t>sono </a:t>
            </a:r>
            <a:r>
              <a:rPr lang="it-IT" sz="4000" dirty="0"/>
              <a:t>comunque </a:t>
            </a:r>
            <a:r>
              <a:rPr lang="it-IT" sz="4000" u="sng" dirty="0"/>
              <a:t>momenti difficili, in cui è forte la paura di sbagliare</a:t>
            </a:r>
            <a:r>
              <a:rPr lang="it-IT" sz="4000" dirty="0"/>
              <a:t>, di rovinare sé stessi, colleghi, altre persone, di mettere in difficoltà delle famiglie.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it-IT" sz="4000" dirty="0" smtClean="0"/>
              <a:t>Crediamo </a:t>
            </a:r>
            <a:r>
              <a:rPr lang="it-IT" sz="4000" dirty="0"/>
              <a:t>che in questi momenti </a:t>
            </a:r>
            <a:r>
              <a:rPr lang="it-IT" sz="4000" u="sng" dirty="0"/>
              <a:t>possa essere </a:t>
            </a:r>
            <a:r>
              <a:rPr lang="it-IT" sz="4000" u="sng" dirty="0" smtClean="0"/>
              <a:t>molto utile </a:t>
            </a:r>
            <a:r>
              <a:rPr lang="it-IT" sz="4000" u="sng" dirty="0"/>
              <a:t>il supporto di una struttura che consigli, che indirizzi, che dia una mano e sostegno in ogni modo e in ogni sede</a:t>
            </a:r>
            <a:r>
              <a:rPr lang="it-IT" sz="4000" dirty="0"/>
              <a:t> senza chiedere assolutamente nulla in cambio. </a:t>
            </a:r>
            <a:endParaRPr lang="it-IT" sz="40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it-IT" sz="4000" dirty="0"/>
              <a:t>Rivolgiti a </a:t>
            </a:r>
            <a:r>
              <a:rPr lang="it-IT" sz="4000" dirty="0" err="1"/>
              <a:t>Ficiesse</a:t>
            </a:r>
            <a:r>
              <a:rPr lang="it-IT" sz="4000" dirty="0"/>
              <a:t>. Ecco come puoi </a:t>
            </a:r>
            <a:r>
              <a:rPr lang="it-IT" sz="4000" dirty="0" smtClean="0"/>
              <a:t>fare.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/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232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2300" dirty="0">
                <a:hlinkClick r:id="rId2"/>
              </a:rPr>
              <a:t>http://</a:t>
            </a:r>
            <a:r>
              <a:rPr lang="it-IT" sz="2300" dirty="0" smtClean="0">
                <a:hlinkClick r:id="rId2"/>
              </a:rPr>
              <a:t>www.ficiesse.it/sportello-anticorruzione.htm</a:t>
            </a:r>
            <a:endParaRPr lang="it-IT" sz="2300" dirty="0" smtClean="0"/>
          </a:p>
          <a:p>
            <a:pPr marL="0" indent="0" algn="ctr">
              <a:buNone/>
            </a:pPr>
            <a:endParaRPr lang="it-IT" sz="2300" dirty="0" smtClean="0"/>
          </a:p>
          <a:p>
            <a:pPr marL="0" indent="0" algn="just">
              <a:buNone/>
            </a:pPr>
            <a:r>
              <a:rPr lang="it-IT" dirty="0" smtClean="0"/>
              <a:t>Chi </a:t>
            </a:r>
            <a:r>
              <a:rPr lang="it-IT" dirty="0"/>
              <a:t>vuole può contattare l’avvocato Giuseppe Fortuna, componente del Direttivo nazionale della nostra Associazione, e lo può fare presentandosi con nome e </a:t>
            </a:r>
            <a:r>
              <a:rPr lang="it-IT" dirty="0" smtClean="0"/>
              <a:t>cognome </a:t>
            </a:r>
            <a:r>
              <a:rPr lang="it-IT" u="sng" dirty="0" smtClean="0"/>
              <a:t>o </a:t>
            </a:r>
            <a:r>
              <a:rPr lang="it-IT" u="sng" dirty="0"/>
              <a:t>in modo del tutto anonimo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  </a:t>
            </a:r>
          </a:p>
          <a:p>
            <a:pPr marL="0" indent="0" algn="ctr">
              <a:buNone/>
            </a:pPr>
            <a:r>
              <a:rPr lang="it-IT" u="sng" dirty="0"/>
              <a:t>I TRE MODI PER RIVOLGERSI ALLO SPORTELLO</a:t>
            </a:r>
          </a:p>
          <a:p>
            <a:pPr marL="0" indent="0" algn="ctr">
              <a:buNone/>
            </a:pPr>
            <a:r>
              <a:rPr lang="it-IT" dirty="0"/>
              <a:t> </a:t>
            </a:r>
            <a:r>
              <a:rPr lang="it-IT" b="1" dirty="0" smtClean="0"/>
              <a:t>SCRIVI </a:t>
            </a:r>
            <a:r>
              <a:rPr lang="it-IT" b="1" dirty="0"/>
              <a:t>UN’E-MAIL</a:t>
            </a:r>
          </a:p>
          <a:p>
            <a:pPr marL="0" indent="0" algn="ctr">
              <a:buNone/>
            </a:pPr>
            <a:r>
              <a:rPr lang="it-IT" dirty="0" smtClean="0"/>
              <a:t>a </a:t>
            </a:r>
            <a:r>
              <a:rPr lang="it-IT" dirty="0"/>
              <a:t>avvocatofortuna@ficiesse.it </a:t>
            </a: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TELEFONA </a:t>
            </a:r>
            <a:endParaRPr lang="it-IT" b="1" dirty="0"/>
          </a:p>
          <a:p>
            <a:pPr marL="0" indent="0" algn="ctr">
              <a:buNone/>
            </a:pPr>
            <a:r>
              <a:rPr lang="it-IT" dirty="0" smtClean="0"/>
              <a:t>ai </a:t>
            </a:r>
            <a:r>
              <a:rPr lang="it-IT" dirty="0"/>
              <a:t>numeri 06.4742965 - </a:t>
            </a:r>
            <a:r>
              <a:rPr lang="it-IT" dirty="0" smtClean="0"/>
              <a:t>340.2813453</a:t>
            </a:r>
          </a:p>
          <a:p>
            <a:pPr marL="0" indent="0" algn="ctr">
              <a:buNone/>
            </a:pPr>
            <a:r>
              <a:rPr lang="it-IT" dirty="0" smtClean="0"/>
              <a:t>(dalle </a:t>
            </a:r>
            <a:r>
              <a:rPr lang="it-IT" dirty="0"/>
              <a:t>16 alle 18 dei giorni </a:t>
            </a:r>
            <a:r>
              <a:rPr lang="it-IT" dirty="0" smtClean="0"/>
              <a:t>feriali)</a:t>
            </a:r>
          </a:p>
          <a:p>
            <a:pPr marL="0" indent="0" algn="ctr">
              <a:buNone/>
            </a:pPr>
            <a:r>
              <a:rPr lang="it-IT" b="1" dirty="0" smtClean="0"/>
              <a:t>SPEDISCI </a:t>
            </a:r>
            <a:r>
              <a:rPr lang="it-IT" b="1" dirty="0"/>
              <a:t>UNA </a:t>
            </a:r>
            <a:r>
              <a:rPr lang="it-IT" b="1" dirty="0" smtClean="0"/>
              <a:t>LETTERA</a:t>
            </a:r>
          </a:p>
          <a:p>
            <a:pPr marL="0" indent="0" algn="ctr">
              <a:buNone/>
            </a:pPr>
            <a:r>
              <a:rPr lang="it-IT" dirty="0" smtClean="0"/>
              <a:t>a </a:t>
            </a:r>
            <a:r>
              <a:rPr lang="it-IT" dirty="0"/>
              <a:t>Avv. Giuseppe </a:t>
            </a:r>
            <a:r>
              <a:rPr lang="it-IT" dirty="0" smtClean="0"/>
              <a:t>Fortuna,</a:t>
            </a:r>
          </a:p>
          <a:p>
            <a:pPr marL="0" indent="0" algn="ctr">
              <a:buNone/>
            </a:pPr>
            <a:r>
              <a:rPr lang="it-IT" dirty="0" smtClean="0"/>
              <a:t>c/o </a:t>
            </a:r>
            <a:r>
              <a:rPr lang="it-IT" dirty="0"/>
              <a:t>Associazione </a:t>
            </a:r>
            <a:r>
              <a:rPr lang="it-IT" dirty="0" err="1" smtClean="0"/>
              <a:t>Ficiesse</a:t>
            </a:r>
            <a:r>
              <a:rPr lang="it-IT" dirty="0" smtClean="0"/>
              <a:t>, via </a:t>
            </a:r>
            <a:r>
              <a:rPr lang="it-IT" dirty="0"/>
              <a:t>Palestro n.78, 00141 Roma</a:t>
            </a:r>
          </a:p>
          <a:p>
            <a:pPr marL="0" indent="0">
              <a:buNone/>
            </a:pPr>
            <a:r>
              <a:rPr lang="it-IT" dirty="0"/>
              <a:t>  </a:t>
            </a:r>
          </a:p>
          <a:p>
            <a:pPr marL="0" indent="0" algn="ctr">
              <a:buNone/>
            </a:pPr>
            <a:r>
              <a:rPr lang="it-IT" dirty="0" smtClean="0"/>
              <a:t>Scarica </a:t>
            </a:r>
            <a:r>
              <a:rPr lang="it-IT" u="sng" dirty="0" smtClean="0"/>
              <a:t>DA QUI</a:t>
            </a:r>
            <a:r>
              <a:rPr lang="it-IT" dirty="0" smtClean="0"/>
              <a:t> il «</a:t>
            </a:r>
            <a:r>
              <a:rPr lang="it-IT" u="sng" dirty="0" smtClean="0"/>
              <a:t>Codice di autoregolamentazione del servizio</a:t>
            </a:r>
            <a:r>
              <a:rPr lang="it-IT" dirty="0" smtClean="0"/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259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LA SECONDA INIZIATIVA</a:t>
            </a:r>
            <a:endParaRPr lang="it-IT" b="1" u="sng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5100" b="1" dirty="0" smtClean="0">
                <a:solidFill>
                  <a:srgbClr val="002060"/>
                </a:solidFill>
              </a:rPr>
              <a:t>IL PROGETTO ETP FISCALITÀ</a:t>
            </a:r>
            <a:endParaRPr lang="it-IT" sz="51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u="sng" dirty="0" smtClean="0"/>
              <a:t>PREMESSA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b="1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err="1" smtClean="0"/>
              <a:t>Agentrate</a:t>
            </a:r>
            <a:r>
              <a:rPr lang="it-IT" b="1" dirty="0" smtClean="0"/>
              <a:t> e </a:t>
            </a:r>
            <a:r>
              <a:rPr lang="it-IT" b="1" dirty="0" err="1" smtClean="0"/>
              <a:t>Gdf</a:t>
            </a:r>
            <a:r>
              <a:rPr lang="it-IT" b="1" dirty="0" smtClean="0"/>
              <a:t> devono comunicare gli obiettivi assegnati ai livelli provinciali e considerare nella loro determinazione le caratteristiche e le esigenze del tessuto economico e produttivo tipico di ciascun territorio.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u="sng" dirty="0"/>
              <a:t>SOLUZIONE </a:t>
            </a:r>
            <a:r>
              <a:rPr lang="it-IT" b="1" u="sng" dirty="0" smtClean="0"/>
              <a:t>IMMEDIATA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b="1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/>
              <a:t>Acquisire subito da </a:t>
            </a:r>
            <a:r>
              <a:rPr lang="it-IT" b="1" dirty="0" err="1"/>
              <a:t>Agentrate</a:t>
            </a:r>
            <a:r>
              <a:rPr lang="it-IT" b="1" dirty="0"/>
              <a:t> e </a:t>
            </a:r>
            <a:r>
              <a:rPr lang="it-IT" b="1" dirty="0" err="1"/>
              <a:t>Gdf</a:t>
            </a:r>
            <a:r>
              <a:rPr lang="it-IT" b="1" dirty="0"/>
              <a:t> </a:t>
            </a:r>
            <a:r>
              <a:rPr lang="it-IT" b="1" dirty="0" smtClean="0"/>
              <a:t>un primo gruppo di (pochi e semplicissimi) dati riferiti a 18 province d’Italia su </a:t>
            </a:r>
            <a:r>
              <a:rPr lang="it-IT" b="1" i="1" dirty="0" err="1" smtClean="0"/>
              <a:t>outputs</a:t>
            </a:r>
            <a:r>
              <a:rPr lang="it-IT" b="1" i="1" dirty="0" smtClean="0"/>
              <a:t>, </a:t>
            </a:r>
            <a:r>
              <a:rPr lang="it-IT" b="1" i="1" dirty="0" err="1" smtClean="0"/>
              <a:t>outcomes</a:t>
            </a:r>
            <a:r>
              <a:rPr lang="it-IT" b="1" i="1" dirty="0" smtClean="0"/>
              <a:t> </a:t>
            </a:r>
            <a:r>
              <a:rPr lang="it-IT" b="1" dirty="0" smtClean="0"/>
              <a:t>e ore/persona lavorate per individuare i </a:t>
            </a:r>
            <a:r>
              <a:rPr lang="it-IT" b="1" i="1" dirty="0" smtClean="0"/>
              <a:t>best in </a:t>
            </a:r>
            <a:r>
              <a:rPr lang="it-IT" b="1" i="1" dirty="0" err="1" smtClean="0"/>
              <a:t>class</a:t>
            </a:r>
            <a:r>
              <a:rPr lang="it-IT" b="1" dirty="0" smtClean="0"/>
              <a:t> e fissare a ciascuno obiettivi di miglioramento.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u="sng" dirty="0" smtClean="0"/>
              <a:t>SOLUZIONE </a:t>
            </a:r>
            <a:r>
              <a:rPr lang="it-IT" b="1" u="sng" dirty="0"/>
              <a:t>A CUI </a:t>
            </a:r>
            <a:r>
              <a:rPr lang="it-IT" b="1" u="sng" dirty="0" smtClean="0"/>
              <a:t>TENDERE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b="1" dirty="0" smtClean="0"/>
              <a:t>Pervenire ad «</a:t>
            </a:r>
            <a:r>
              <a:rPr lang="it-IT" b="1" u="sng" dirty="0" smtClean="0"/>
              <a:t>Accordi territoriali concordati</a:t>
            </a:r>
            <a:r>
              <a:rPr lang="it-IT" b="1" dirty="0" smtClean="0"/>
              <a:t>» tra PP.AA. e destinatari dei servizi pubblici di ciascun territorio basati sul miglioramento effettivo e visibile di ciascuna singola tipologia di servizio basata sulle esigenze effettive e peculiari di ciascun singolo territorio.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22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dirty="0" smtClean="0"/>
              <a:t>IL PROGETTO ETP FISCALITÀ POGGIA SU DUE CANALI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/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						La costituzione	</a:t>
            </a: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La libera partecipazione				dell’«Osservatorio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degli operatori 				Nazionale ETP fiscalità»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di </a:t>
            </a:r>
            <a:r>
              <a:rPr lang="it-IT" sz="2200" b="1" dirty="0" err="1"/>
              <a:t>Agentrate</a:t>
            </a:r>
            <a:r>
              <a:rPr lang="it-IT" sz="2200" b="1" dirty="0"/>
              <a:t> e </a:t>
            </a:r>
            <a:r>
              <a:rPr lang="it-IT" sz="2200" b="1" dirty="0" err="1" smtClean="0"/>
              <a:t>Gdf</a:t>
            </a:r>
            <a:r>
              <a:rPr lang="it-IT" sz="2200" b="1" dirty="0" smtClean="0"/>
              <a:t>				e di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attraverso				 	«Sportelli Provinciali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 </a:t>
            </a:r>
            <a:r>
              <a:rPr lang="it-IT" sz="2200" b="1" dirty="0" smtClean="0"/>
              <a:t>   la costituzione					ETP Fiscalità»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dello «Sportello				in collaborazione	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</a:t>
            </a:r>
            <a:r>
              <a:rPr lang="it-IT" sz="2200" b="1" dirty="0"/>
              <a:t>N</a:t>
            </a:r>
            <a:r>
              <a:rPr lang="it-IT" sz="2200" b="1" dirty="0" smtClean="0"/>
              <a:t>azionale					(in via di definizione)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    ETP Fiscalità»					con </a:t>
            </a:r>
            <a:r>
              <a:rPr lang="it-IT" sz="2200" b="1" dirty="0" err="1" smtClean="0"/>
              <a:t>Federconsumatori</a:t>
            </a:r>
            <a:r>
              <a:rPr lang="it-IT" sz="2200" b="1" dirty="0" smtClean="0"/>
              <a:t>														</a:t>
            </a:r>
            <a:r>
              <a:rPr lang="it-IT" sz="2400" dirty="0" smtClean="0"/>
              <a:t>						</a:t>
            </a:r>
            <a:endParaRPr lang="it-IT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dirty="0" smtClean="0"/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3491880" y="2124224"/>
            <a:ext cx="1728192" cy="3321000"/>
          </a:xfrm>
          <a:prstGeom prst="left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200" b="1" dirty="0"/>
              <a:t> </a:t>
            </a:r>
            <a:r>
              <a:rPr lang="it-IT" sz="2200" b="1" dirty="0" smtClean="0"/>
              <a:t>       LA PRIMA</a:t>
            </a:r>
          </a:p>
          <a:p>
            <a:pPr marL="0" indent="0">
              <a:buNone/>
            </a:pPr>
            <a:r>
              <a:rPr lang="it-IT" sz="2200" b="1" dirty="0" smtClean="0"/>
              <a:t>        È COSTITUITA</a:t>
            </a:r>
          </a:p>
          <a:p>
            <a:pPr marL="0" indent="0">
              <a:buNone/>
            </a:pPr>
            <a:r>
              <a:rPr lang="it-IT" sz="2200" b="1" dirty="0"/>
              <a:t> </a:t>
            </a:r>
            <a:r>
              <a:rPr lang="it-IT" sz="2200" b="1" dirty="0" smtClean="0"/>
              <a:t>       DALLA STESSA PUBBLICA AMMINISTRAZIONE.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1100" b="1" dirty="0" smtClean="0"/>
          </a:p>
          <a:p>
            <a:pPr marL="0" indent="0" algn="ctr">
              <a:buNone/>
            </a:pPr>
            <a:r>
              <a:rPr lang="it-IT" sz="2200" b="1" dirty="0" smtClean="0"/>
              <a:t>CON IL SUO PERSONALE, LA SUA CULTURA, LA SUA STORIA,</a:t>
            </a:r>
          </a:p>
          <a:p>
            <a:pPr marL="0" indent="0" algn="ctr">
              <a:buNone/>
            </a:pPr>
            <a:r>
              <a:rPr lang="it-IT" sz="2200" b="1" dirty="0" smtClean="0"/>
              <a:t>LE SUE STRUTTURE, LE SUE PROCEDURE,</a:t>
            </a:r>
          </a:p>
          <a:p>
            <a:pPr marL="0" indent="0" algn="ctr">
              <a:buNone/>
            </a:pPr>
            <a:r>
              <a:rPr lang="it-IT" sz="2200" b="1" dirty="0" smtClean="0"/>
              <a:t>LE SUE PRASSI.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63778"/>
            <a:ext cx="2143125" cy="2143125"/>
          </a:xfrm>
          <a:prstGeom prst="rect">
            <a:avLst/>
          </a:prstGeom>
        </p:spPr>
      </p:pic>
      <p:sp>
        <p:nvSpPr>
          <p:cNvPr id="8" name="Callout con freccia a destra 7"/>
          <p:cNvSpPr/>
          <p:nvPr/>
        </p:nvSpPr>
        <p:spPr>
          <a:xfrm>
            <a:off x="1259632" y="1988840"/>
            <a:ext cx="2232248" cy="26911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831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600" dirty="0">
                <a:solidFill>
                  <a:schemeClr val="tx2"/>
                </a:solidFill>
              </a:rPr>
              <a:t>http://www.ficiesse.it/sportello-etp.htm</a:t>
            </a:r>
            <a:endParaRPr lang="it-IT" sz="16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PER CAPIRE COS’È LO «SPORTELLO NAZIONALE ETP FISCALITÀ»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LEGGIAMO L’AVVISO PRESENTE SUL SITO WWW.FICIESSE.IT</a:t>
            </a:r>
          </a:p>
          <a:p>
            <a:pPr marL="0" indent="0">
              <a:buNone/>
            </a:pPr>
            <a:endParaRPr lang="it-IT" sz="1200" dirty="0" smtClean="0"/>
          </a:p>
          <a:p>
            <a:pPr marL="0" indent="0" algn="just">
              <a:buNone/>
            </a:pPr>
            <a:r>
              <a:rPr lang="it-IT" sz="2200" dirty="0" smtClean="0"/>
              <a:t>Lo «Sportello nazionale ETP Fiscalità» di </a:t>
            </a:r>
            <a:r>
              <a:rPr lang="it-IT" sz="2200" dirty="0" err="1"/>
              <a:t>Ficiesse</a:t>
            </a:r>
            <a:r>
              <a:rPr lang="it-IT" sz="2200" dirty="0"/>
              <a:t> – dove </a:t>
            </a:r>
            <a:r>
              <a:rPr lang="it-IT" sz="2200" dirty="0" smtClean="0"/>
              <a:t>“ETP” </a:t>
            </a:r>
            <a:r>
              <a:rPr lang="it-IT" sz="2200" dirty="0"/>
              <a:t>sta per efficienza, trasparenza e partecipazione – è un servizio gratuito reso disponibile dall’Associazione Finanzieri Cittadini e Solidarietà in attuazione dei principi di sussidiarietà, di collaborazione e di cooperazione attiva dei cittadini con le istituzioni per aiutare la Guardia di finanza e l’Agenzia delle entrate a </a:t>
            </a:r>
            <a:r>
              <a:rPr lang="it-IT" sz="2200" u="sng" dirty="0"/>
              <a:t>migliorare gli standard</a:t>
            </a:r>
            <a:r>
              <a:rPr lang="it-IT" sz="2200" dirty="0"/>
              <a:t> di trasparenza, efficienza, efficacia, produttività e rispondenza al pubblico interesse delle loro attività e dei loro servizi </a:t>
            </a:r>
            <a:r>
              <a:rPr lang="it-IT" sz="2200" u="sng" dirty="0"/>
              <a:t>raccogliendo segnalazioni “dal basso”, cioè dai cittadini-contribuenti, dai cittadini fruitori di servizi e dagli operatori sia del Corpo che dell’Agenzia</a:t>
            </a:r>
            <a:r>
              <a:rPr lang="it-IT" sz="2200" dirty="0" smtClean="0"/>
              <a:t>.</a:t>
            </a:r>
          </a:p>
          <a:p>
            <a:pPr marL="0" indent="0" algn="just">
              <a:buNone/>
            </a:pPr>
            <a:r>
              <a:rPr lang="it-IT" sz="2200" dirty="0"/>
              <a:t>L’iniziativa si inquadra in un progetto in corso di definizione con altre organizzazioni civiche denominato “</a:t>
            </a:r>
            <a:r>
              <a:rPr lang="it-IT" sz="2200" u="sng" dirty="0"/>
              <a:t>PROGETTO ETP ITALIA</a:t>
            </a:r>
            <a:r>
              <a:rPr lang="it-IT" sz="2200" dirty="0"/>
              <a:t>”.</a:t>
            </a:r>
            <a:r>
              <a:rPr lang="it-IT" sz="2400" dirty="0"/>
              <a:t> </a:t>
            </a:r>
          </a:p>
          <a:p>
            <a:pPr marL="0" indent="0" algn="just">
              <a:buNone/>
            </a:pPr>
            <a:endParaRPr lang="it-IT" sz="2200" dirty="0"/>
          </a:p>
          <a:p>
            <a:pPr marL="0" indent="0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4222272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2600" dirty="0">
                <a:solidFill>
                  <a:schemeClr val="tx2"/>
                </a:solidFill>
              </a:rPr>
              <a:t>http://www.ficiesse.it/sportello-etp.htm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Le </a:t>
            </a:r>
            <a:r>
              <a:rPr lang="it-IT" dirty="0"/>
              <a:t>segnalazioni possono riguardare ogni livello territoriale con riferimento: a) alla </a:t>
            </a:r>
            <a:r>
              <a:rPr lang="it-IT" u="sng" dirty="0"/>
              <a:t>trasparenza dei dati della gestione</a:t>
            </a:r>
            <a:r>
              <a:rPr lang="it-IT" dirty="0"/>
              <a:t>; b) a </a:t>
            </a:r>
            <a:r>
              <a:rPr lang="it-IT" u="sng" dirty="0"/>
              <a:t>idee </a:t>
            </a:r>
            <a:r>
              <a:rPr lang="it-IT" u="sng" dirty="0" smtClean="0"/>
              <a:t>su come migliorare </a:t>
            </a:r>
            <a:r>
              <a:rPr lang="it-IT" u="sng" dirty="0"/>
              <a:t>la produttività, la performance e gli esiti</a:t>
            </a:r>
            <a:r>
              <a:rPr lang="it-IT" dirty="0"/>
              <a:t> dei processi di competenza di Guardia di finanza e Agenzia delle entrate (ad esempio, favorire l’adempimento spontaneo, prevenire l’evasione e l’elusione, ridurre i tempi di erogazione dei servizi); c) a </a:t>
            </a:r>
            <a:r>
              <a:rPr lang="it-IT" u="sng" dirty="0"/>
              <a:t>consigli per ridurre gli sprechi e contenere i costi</a:t>
            </a:r>
            <a:r>
              <a:rPr lang="it-IT" dirty="0" smtClean="0"/>
              <a:t>.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dirty="0"/>
              <a:t>redazione dello Sportello è formata da cittadini che non rivestono la qualifica di pubblici </a:t>
            </a:r>
            <a:r>
              <a:rPr lang="it-IT" dirty="0" smtClean="0"/>
              <a:t>ufficiali.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Le segnalazioni: 1) possono essere inviate con una delle tre modalità appresso indicate; 2) </a:t>
            </a:r>
            <a:r>
              <a:rPr lang="it-IT" u="sng" dirty="0" smtClean="0"/>
              <a:t>non devono avere carattere di riservatezza, né riferirsi a fatti costituenti reato</a:t>
            </a:r>
            <a:r>
              <a:rPr lang="it-IT" dirty="0" smtClean="0"/>
              <a:t>; 3) a insindacabile giudizio della Redazione dello Sportello, </a:t>
            </a:r>
            <a:r>
              <a:rPr lang="it-IT" dirty="0"/>
              <a:t>possono formare </a:t>
            </a:r>
            <a:r>
              <a:rPr lang="it-IT" dirty="0" smtClean="0"/>
              <a:t>oggetto di </a:t>
            </a:r>
            <a:r>
              <a:rPr lang="it-IT" dirty="0"/>
              <a:t>comunicazioni alle Amministrazioni interessate e alle autorità di governo e di pubblicazione sul sito </a:t>
            </a:r>
            <a:r>
              <a:rPr lang="it-IT" dirty="0">
                <a:hlinkClick r:id="rId2"/>
              </a:rPr>
              <a:t>www.ficiesse.it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</a:t>
            </a:r>
            <a:r>
              <a:rPr lang="it-IT" b="1" dirty="0" smtClean="0"/>
              <a:t>SPEDISCI UN’E-MAIL          TELEFONA          SPEDISCI UNA LETTERA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Scarica </a:t>
            </a:r>
            <a:r>
              <a:rPr lang="it-IT" u="sng" dirty="0" smtClean="0"/>
              <a:t>da qui</a:t>
            </a:r>
            <a:r>
              <a:rPr lang="it-IT" dirty="0" smtClean="0"/>
              <a:t> il </a:t>
            </a:r>
            <a:r>
              <a:rPr lang="it-IT" dirty="0"/>
              <a:t>«</a:t>
            </a:r>
            <a:r>
              <a:rPr lang="it-IT" u="sng" dirty="0"/>
              <a:t>Codice di autoregolamentazione del servizio</a:t>
            </a:r>
            <a:r>
              <a:rPr lang="it-IT" dirty="0" smtClean="0"/>
              <a:t>»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010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I FASI DEL PROGETTO ETP </a:t>
            </a:r>
            <a:r>
              <a:rPr lang="it-IT" b="1" dirty="0">
                <a:solidFill>
                  <a:srgbClr val="002060"/>
                </a:solidFill>
              </a:rPr>
              <a:t>FISCALITÀ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4" y="1340768"/>
            <a:ext cx="6364691" cy="4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PROGETTO ETP FISCALITÀ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dirty="0" smtClean="0"/>
              <a:t>FASE DELL’AVVIO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MAGGIO 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Viene aperto sul sito internet www.ficiesse.it lo «Sportello 	Nazionale ETP Fiscalità»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GIUGNO 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Vengono coinvolte Associazioni di categoria e Sindacati dei pubblici 	dipendenti </a:t>
            </a:r>
          </a:p>
          <a:p>
            <a:pPr marL="0" indent="0">
              <a:spcBef>
                <a:spcPts val="0"/>
              </a:spcBef>
              <a:buNone/>
            </a:pPr>
            <a:endParaRPr lang="it-IT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Viene </a:t>
            </a:r>
            <a:r>
              <a:rPr lang="it-IT" sz="2000" b="1" dirty="0"/>
              <a:t>costituito con altre Organizzazioni civiche l’«Osservatorio 	</a:t>
            </a:r>
            <a:r>
              <a:rPr lang="it-IT" sz="2000" b="1" dirty="0" smtClean="0"/>
              <a:t>Nazionale </a:t>
            </a:r>
            <a:r>
              <a:rPr lang="it-IT" sz="2000" b="1" dirty="0"/>
              <a:t>ETP Fiscalità»</a:t>
            </a:r>
          </a:p>
          <a:p>
            <a:pPr marL="0" indent="0">
              <a:spcBef>
                <a:spcPts val="0"/>
              </a:spcBef>
              <a:buNone/>
            </a:pPr>
            <a:endParaRPr lang="it-IT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Vengono definiti con i livelli nazionali di Agenzia delle entrate e 	Guardia di finanza i contenuti delle «Schede-dati nazionali e 	provinciali ETP» della Fase </a:t>
            </a:r>
            <a:r>
              <a:rPr lang="it-IT" sz="2000" b="1" dirty="0" smtClean="0"/>
              <a:t>dell’avvio </a:t>
            </a:r>
            <a:r>
              <a:rPr lang="it-IT" sz="2000" b="1" i="1" dirty="0" smtClean="0"/>
              <a:t>( </a:t>
            </a:r>
            <a:r>
              <a:rPr lang="it-IT" sz="2000" b="1" i="1" dirty="0" err="1" smtClean="0"/>
              <a:t>vgs</a:t>
            </a:r>
            <a:r>
              <a:rPr lang="it-IT" sz="2000" b="1" i="1" dirty="0" smtClean="0"/>
              <a:t>. </a:t>
            </a:r>
            <a:r>
              <a:rPr lang="it-IT" sz="2000" b="1" i="1" u="sng" dirty="0" smtClean="0"/>
              <a:t>Nota 1</a:t>
            </a:r>
            <a:r>
              <a:rPr lang="it-IT" sz="2000" b="1" i="1" dirty="0" smtClean="0"/>
              <a:t>) </a:t>
            </a:r>
            <a:endParaRPr lang="it-IT" sz="2000" b="1" i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i="1" dirty="0" smtClean="0"/>
              <a:t>(segue)</a:t>
            </a:r>
            <a:endParaRPr lang="it-IT" sz="20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2000" b="1" dirty="0"/>
          </a:p>
        </p:txBody>
      </p:sp>
      <p:sp>
        <p:nvSpPr>
          <p:cNvPr id="2" name="Anello 1"/>
          <p:cNvSpPr/>
          <p:nvPr/>
        </p:nvSpPr>
        <p:spPr>
          <a:xfrm>
            <a:off x="577222" y="3714416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Anello 3"/>
          <p:cNvSpPr/>
          <p:nvPr/>
        </p:nvSpPr>
        <p:spPr>
          <a:xfrm>
            <a:off x="597447" y="2460215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605093" y="4507657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612739" y="5277363"/>
            <a:ext cx="504056" cy="432048"/>
          </a:xfrm>
          <a:prstGeom prst="donut">
            <a:avLst>
              <a:gd name="adj" fmla="val 2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95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4600" b="1" i="1" dirty="0" smtClean="0">
                <a:solidFill>
                  <a:srgbClr val="0070C0"/>
                </a:solidFill>
              </a:rPr>
              <a:t>(</a:t>
            </a:r>
            <a:r>
              <a:rPr lang="it-IT" sz="4600" b="1" i="1" u="sng" dirty="0" smtClean="0">
                <a:solidFill>
                  <a:srgbClr val="0070C0"/>
                </a:solidFill>
              </a:rPr>
              <a:t>Nota 1</a:t>
            </a:r>
            <a:r>
              <a:rPr lang="it-IT" sz="4600" b="1" i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100" b="1" i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4600" b="1" dirty="0" smtClean="0">
                <a:solidFill>
                  <a:srgbClr val="0070C0"/>
                </a:solidFill>
              </a:rPr>
              <a:t>ESEMPI DI DATI DA ACQUISIRE PER LE SCHEDE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4600" b="1" dirty="0" smtClean="0">
                <a:solidFill>
                  <a:srgbClr val="0070C0"/>
                </a:solidFill>
              </a:rPr>
              <a:t>DELLA FASE DELL’AVVIO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1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4600" b="1" dirty="0" smtClean="0">
                <a:solidFill>
                  <a:srgbClr val="0070C0"/>
                </a:solidFill>
              </a:rPr>
              <a:t>(riferiti a ciascuna Direzione/Comando provinciale)</a:t>
            </a:r>
            <a:endParaRPr lang="it-IT" sz="46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3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4200" b="1" u="sng" dirty="0" smtClean="0"/>
              <a:t>DATI </a:t>
            </a:r>
            <a:r>
              <a:rPr lang="it-IT" sz="4200" b="1" u="sng" dirty="0"/>
              <a:t>SUI FENOMENI </a:t>
            </a:r>
            <a:r>
              <a:rPr lang="it-IT" sz="4200" b="1" u="sng" dirty="0" smtClean="0"/>
              <a:t>SOCIO/ECONOMICI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4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- Gettito effettivo complessivo e per settore economico (della provincia)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i="1" dirty="0" smtClean="0"/>
              <a:t>       - </a:t>
            </a:r>
            <a:r>
              <a:rPr lang="it-IT" sz="4200" i="1" dirty="0" err="1" smtClean="0"/>
              <a:t>Tax</a:t>
            </a:r>
            <a:r>
              <a:rPr lang="it-IT" sz="4200" i="1" dirty="0" smtClean="0"/>
              <a:t> gap</a:t>
            </a:r>
            <a:r>
              <a:rPr lang="it-IT" sz="4200" dirty="0" smtClean="0"/>
              <a:t> stimato complessivo e per settore economico</a:t>
            </a:r>
            <a:endParaRPr lang="it-IT" sz="4200" dirty="0"/>
          </a:p>
          <a:p>
            <a:pPr marL="0" indent="0" algn="ctr">
              <a:spcBef>
                <a:spcPts val="0"/>
              </a:spcBef>
              <a:buNone/>
            </a:pPr>
            <a:endParaRPr lang="it-IT" sz="4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4200" b="1" u="sng" dirty="0"/>
              <a:t>OBIETTIVI NUMERICI ASSEGNATI </a:t>
            </a:r>
            <a:r>
              <a:rPr lang="it-IT" sz="4200" b="1" u="sng" dirty="0" smtClean="0"/>
              <a:t>E RISULTATI  CONSEGUITI</a:t>
            </a:r>
            <a:endParaRPr lang="it-IT" sz="4200" b="1" u="sng" dirty="0"/>
          </a:p>
          <a:p>
            <a:pPr marL="0" indent="0" algn="ctr">
              <a:spcBef>
                <a:spcPts val="0"/>
              </a:spcBef>
              <a:buNone/>
            </a:pPr>
            <a:endParaRPr lang="it-IT" sz="4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- Numero verifiche/controlli assegnati  complessivo e </a:t>
            </a:r>
            <a:r>
              <a:rPr lang="it-IT" sz="4200" dirty="0"/>
              <a:t>per </a:t>
            </a:r>
            <a:r>
              <a:rPr lang="it-IT" sz="4200" dirty="0" smtClean="0"/>
              <a:t>settore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/>
              <a:t> </a:t>
            </a:r>
            <a:r>
              <a:rPr lang="it-IT" sz="4200" dirty="0" smtClean="0"/>
              <a:t>         economico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- Numero verifiche/controlli eseguiti complessivo e per settore economico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- Euro riscossi per attività di controllo complessivi e per settore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/>
              <a:t> </a:t>
            </a:r>
            <a:r>
              <a:rPr lang="it-IT" sz="4200" dirty="0" smtClean="0"/>
              <a:t>         economico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- Evasori totali scoperti complessivi e per settore economico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/>
              <a:t> </a:t>
            </a:r>
            <a:r>
              <a:rPr lang="it-IT" sz="4200" dirty="0" smtClean="0"/>
              <a:t>      - Importi contestati agli evasori totali scoperti complessivi e per settore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4200" dirty="0" smtClean="0"/>
              <a:t>         economico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3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4200" i="1" dirty="0" smtClean="0"/>
              <a:t>(segue Nota 1)</a:t>
            </a:r>
            <a:endParaRPr lang="it-IT" sz="4200" i="1" dirty="0"/>
          </a:p>
          <a:p>
            <a:pPr marL="0" indent="0">
              <a:spcBef>
                <a:spcPts val="0"/>
              </a:spcBef>
              <a:buNone/>
            </a:pPr>
            <a:endParaRPr lang="it-IT" sz="36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92907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DATI </a:t>
            </a:r>
            <a:r>
              <a:rPr lang="it-IT" sz="2000" b="1" u="sng" dirty="0"/>
              <a:t>SULLA QUALITÀ DEI PRINCIPALI SERVIZI RESI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       - Tempi </a:t>
            </a:r>
            <a:r>
              <a:rPr lang="it-IT" sz="2000" dirty="0"/>
              <a:t>dei rimborsi erogati per </a:t>
            </a:r>
            <a:r>
              <a:rPr lang="it-IT" sz="2000" dirty="0" smtClean="0"/>
              <a:t>tributo (nella provincia)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- Tempi </a:t>
            </a:r>
            <a:r>
              <a:rPr lang="it-IT" sz="2000" dirty="0"/>
              <a:t>di risposta per </a:t>
            </a:r>
            <a:r>
              <a:rPr lang="it-IT" sz="2000" dirty="0" smtClean="0"/>
              <a:t>i principali servizi </a:t>
            </a:r>
            <a:r>
              <a:rPr lang="it-IT" sz="2000" dirty="0"/>
              <a:t>agli </a:t>
            </a:r>
            <a:r>
              <a:rPr lang="it-IT" sz="2000" dirty="0" smtClean="0"/>
              <a:t>sportelli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/>
              <a:t>ORE/PERSONA  IMPIEGATE NEI PROCESSI DI </a:t>
            </a:r>
            <a:r>
              <a:rPr lang="it-IT" sz="2000" b="1" u="sng" dirty="0" smtClean="0"/>
              <a:t>LAVORO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DA TUTTA AGENTRATE E TUTTA GDF</a:t>
            </a:r>
            <a:endParaRPr lang="it-IT" sz="2000" b="1" u="sng" dirty="0"/>
          </a:p>
          <a:p>
            <a:pPr marL="0" indent="0">
              <a:spcBef>
                <a:spcPts val="0"/>
              </a:spcBef>
              <a:buNone/>
            </a:pPr>
            <a:endParaRPr lang="it-IT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       - Totale ore/persona avute a disposizione (consolidato nazionale)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- Totale ore/persona impiegate in attività di produzione diretta (</a:t>
            </a:r>
            <a:r>
              <a:rPr lang="it-IT" sz="2000" i="1" dirty="0" smtClean="0"/>
              <a:t>core</a:t>
            </a:r>
            <a:r>
              <a:rPr lang="it-IT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- Totale ore/persona impiegate in attività strumentali e di supporto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/>
              <a:t>ORE/PERSONA  IMPIEGATE NEI PROCESSI DI LAVORO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DAI LIVELLI PROVINCIALI AGENTRATE E GDF CONSIDERATI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       </a:t>
            </a:r>
            <a:r>
              <a:rPr lang="it-IT" sz="2000" dirty="0"/>
              <a:t>- Totale ore/persona avute a disposizione (</a:t>
            </a:r>
            <a:r>
              <a:rPr lang="it-IT" sz="2000" dirty="0" smtClean="0"/>
              <a:t>consolidato provinciale)</a:t>
            </a:r>
            <a:endParaRPr lang="it-IT" sz="2000" dirty="0"/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       - Totale ore/persona impiegate in attività di produzione diretta (</a:t>
            </a:r>
            <a:r>
              <a:rPr lang="it-IT" sz="2000" i="1" dirty="0"/>
              <a:t>core</a:t>
            </a:r>
            <a:r>
              <a:rPr lang="it-IT" sz="20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/>
              <a:t>       - Totale ore/persona impiegate in attività strumentali e di </a:t>
            </a:r>
            <a:r>
              <a:rPr lang="it-IT" sz="2000" dirty="0" smtClean="0"/>
              <a:t>supporto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i="1" dirty="0" smtClean="0"/>
              <a:t>(fine Nota 1)</a:t>
            </a:r>
            <a:endParaRPr lang="it-IT" sz="2000" i="1" dirty="0"/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  <a:p>
            <a:pPr marL="0" indent="0"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54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sz="2000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SETTEMBRE 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200" b="1" dirty="0"/>
              <a:t>Vengono </a:t>
            </a:r>
            <a:r>
              <a:rPr lang="it-IT" sz="2200" b="1" dirty="0" smtClean="0"/>
              <a:t>acquisiti dall’Agenzia </a:t>
            </a:r>
            <a:r>
              <a:rPr lang="it-IT" sz="2200" b="1" dirty="0"/>
              <a:t>delle entrate e </a:t>
            </a:r>
            <a:r>
              <a:rPr lang="it-IT" sz="2200" b="1" dirty="0" smtClean="0"/>
              <a:t>dalla Guardia </a:t>
            </a:r>
            <a:r>
              <a:rPr lang="it-IT" sz="2200" b="1" dirty="0"/>
              <a:t>di </a:t>
            </a:r>
            <a:r>
              <a:rPr lang="it-IT" sz="2200" b="1" dirty="0" smtClean="0"/>
              <a:t>	finanza </a:t>
            </a:r>
            <a:r>
              <a:rPr lang="it-IT" sz="2200" b="1" dirty="0"/>
              <a:t>i </a:t>
            </a:r>
            <a:r>
              <a:rPr lang="it-IT" sz="2200" b="1" dirty="0" smtClean="0"/>
              <a:t>dati delle «</a:t>
            </a:r>
            <a:r>
              <a:rPr lang="it-IT" sz="2200" b="1" dirty="0"/>
              <a:t>Schede-dati </a:t>
            </a:r>
            <a:r>
              <a:rPr lang="it-IT" sz="2200" b="1" dirty="0" smtClean="0"/>
              <a:t>nazionali» </a:t>
            </a:r>
            <a:r>
              <a:rPr lang="it-IT" sz="2200" b="1" dirty="0"/>
              <a:t>e </a:t>
            </a:r>
            <a:r>
              <a:rPr lang="it-IT" sz="2200" b="1" dirty="0" smtClean="0"/>
              <a:t>delle «Scheda-dati 	provinciali </a:t>
            </a:r>
            <a:r>
              <a:rPr lang="it-IT" sz="2200" b="1" dirty="0"/>
              <a:t>ETP» della </a:t>
            </a:r>
            <a:r>
              <a:rPr lang="it-IT" sz="2200" b="1" dirty="0" smtClean="0"/>
              <a:t>Fase </a:t>
            </a:r>
            <a:r>
              <a:rPr lang="it-IT" sz="2200" b="1" dirty="0"/>
              <a:t>dell’avvio</a:t>
            </a:r>
          </a:p>
          <a:p>
            <a:pPr marL="0" indent="0">
              <a:spcBef>
                <a:spcPts val="0"/>
              </a:spcBef>
              <a:buNone/>
            </a:pPr>
            <a:endParaRPr lang="it-IT" sz="11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u="sng" dirty="0" smtClean="0"/>
              <a:t>SETTEMBRE/OTTOBRE 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1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	</a:t>
            </a:r>
            <a:r>
              <a:rPr lang="it-IT" sz="2200" b="1" dirty="0" smtClean="0"/>
              <a:t>Vengono costituiti 18 «Sportelli Provinciali ETP Fiscalità» 	(nordovest, nordest, centronord, centrosud, sud, isole) con la 	presenza dei rappresentanti di tutte le categorie di «clienti» 	(cittadini, imprenditori, commercianti, artigiani, dipendenti 	pubblici)</a:t>
            </a: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endParaRPr lang="it-IT" sz="11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u="sng" dirty="0" smtClean="0"/>
              <a:t>OTTOBRE 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1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	Workshop tra Osservatorio Nazionale e Sportelli Provinciali 	ETP 	per l’analisi dei dati contenuti nelle «Schede-dati nazionali e 	provinciali ETP» pervenute dall’Agenzia dell’entrate e dalla Guardia 	di finanza e ricevere le istruzioni per le azioni della Fase dello 	sviluppo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i="1" dirty="0" smtClean="0"/>
              <a:t>(fine Fase dell’avvio)</a:t>
            </a:r>
            <a:endParaRPr lang="it-IT" sz="2400" i="1" dirty="0"/>
          </a:p>
          <a:p>
            <a:pPr marL="0" indent="0" algn="ctr">
              <a:spcBef>
                <a:spcPts val="0"/>
              </a:spcBef>
              <a:buNone/>
            </a:pPr>
            <a:endParaRPr lang="it-IT" sz="2200" b="1" dirty="0"/>
          </a:p>
        </p:txBody>
      </p:sp>
      <p:sp>
        <p:nvSpPr>
          <p:cNvPr id="4" name="Anello 3"/>
          <p:cNvSpPr/>
          <p:nvPr/>
        </p:nvSpPr>
        <p:spPr>
          <a:xfrm>
            <a:off x="593672" y="2651131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593672" y="4661498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593672" y="1400169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58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it-IT" sz="1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b="1" dirty="0"/>
              <a:t>FASE </a:t>
            </a:r>
            <a:r>
              <a:rPr lang="it-IT" sz="2800" b="1" dirty="0" smtClean="0"/>
              <a:t>DELLO SVILUPPO</a:t>
            </a:r>
            <a:endParaRPr lang="it-IT" sz="28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u="sng" dirty="0" smtClean="0"/>
              <a:t>NOVEMBRE 2014</a:t>
            </a:r>
            <a:endParaRPr lang="it-IT" sz="2000" b="1" u="sng" dirty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/>
              <a:t>	</a:t>
            </a:r>
            <a:r>
              <a:rPr lang="it-IT" sz="2000" b="1" dirty="0" smtClean="0"/>
              <a:t>Ciascuno Sportello Provinciale ETP: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 - ANALIZZA i dati contenuti nelle schede ETP della propria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   provincia,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 - VALUTA l’adeguatezza degli obiettivi assegnati alla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   Direzione/Comando provinciali dai livelli superiori con le effettive 	   esigenze di cittadini e operatori economici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 - COMPARA i dati della scheda della propria provincia con quelli 	   delle schede ETP delle altre provincie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 - INDIVIDUA i miglioramenti possibili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/>
              <a:t>	 - INDIVIDUA gli obiettivi da proporre per il 2015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 - INVIA le sue proposte all’Osservatorio Nazionale ETP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i="1" dirty="0" smtClean="0"/>
              <a:t>(fine Fase dello sviluppo)</a:t>
            </a:r>
            <a:endParaRPr lang="it-IT" sz="2000" i="1" dirty="0"/>
          </a:p>
        </p:txBody>
      </p:sp>
      <p:sp>
        <p:nvSpPr>
          <p:cNvPr id="4" name="Anello 3"/>
          <p:cNvSpPr/>
          <p:nvPr/>
        </p:nvSpPr>
        <p:spPr>
          <a:xfrm>
            <a:off x="747971" y="1860285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41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800" b="1" dirty="0" smtClean="0"/>
              <a:t>FASE DEL CONSOLIDAMENTO</a:t>
            </a:r>
            <a:endParaRPr lang="it-IT" sz="28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1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u="sng" dirty="0"/>
              <a:t>NOVEMBRE </a:t>
            </a:r>
            <a:r>
              <a:rPr lang="it-IT" sz="2200" b="1" u="sng" dirty="0" smtClean="0"/>
              <a:t>2014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1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 	</a:t>
            </a:r>
            <a:r>
              <a:rPr lang="it-IT" sz="2200" b="1" dirty="0"/>
              <a:t>L’Osservatorio </a:t>
            </a:r>
            <a:r>
              <a:rPr lang="it-IT" sz="2200" b="1" dirty="0" smtClean="0"/>
              <a:t>Nazionale ETP si </a:t>
            </a:r>
            <a:r>
              <a:rPr lang="it-IT" sz="2200" b="1" dirty="0"/>
              <a:t>incontra con i livelli </a:t>
            </a:r>
            <a:r>
              <a:rPr lang="it-IT" sz="2200" b="1" dirty="0" smtClean="0"/>
              <a:t>nazionali di 	</a:t>
            </a:r>
            <a:r>
              <a:rPr lang="it-IT" sz="2200" b="1" dirty="0" err="1" smtClean="0"/>
              <a:t>Agentrate</a:t>
            </a:r>
            <a:r>
              <a:rPr lang="it-IT" sz="2200" b="1" dirty="0" smtClean="0"/>
              <a:t> e </a:t>
            </a:r>
            <a:r>
              <a:rPr lang="it-IT" sz="2200" b="1" dirty="0" err="1" smtClean="0"/>
              <a:t>Gdf</a:t>
            </a:r>
            <a:r>
              <a:rPr lang="it-IT" sz="2200" b="1" dirty="0" smtClean="0"/>
              <a:t> per</a:t>
            </a:r>
            <a:r>
              <a:rPr lang="it-IT" sz="2200" b="1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	-</a:t>
            </a:r>
            <a:r>
              <a:rPr lang="it-IT" sz="2200" b="1" dirty="0" smtClean="0"/>
              <a:t> </a:t>
            </a:r>
            <a:r>
              <a:rPr lang="it-IT" sz="2200" b="1" dirty="0"/>
              <a:t>chiedere che tra gli obiettivi assegnati per il 2015 </a:t>
            </a:r>
            <a:r>
              <a:rPr lang="it-IT" sz="2200" b="1" dirty="0" smtClean="0"/>
              <a:t>alle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	   Direzioni/Comandi provinciali </a:t>
            </a:r>
            <a:r>
              <a:rPr lang="it-IT" sz="2200" b="1" dirty="0"/>
              <a:t>si valuti l’inserimento </a:t>
            </a:r>
            <a:r>
              <a:rPr lang="it-IT" sz="2200" b="1" dirty="0" smtClean="0"/>
              <a:t>degli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	   obiettivi proposti da ciascun Sportello Provinciale ETP;</a:t>
            </a:r>
          </a:p>
          <a:p>
            <a:pPr marL="0" indent="0">
              <a:spcBef>
                <a:spcPts val="0"/>
              </a:spcBef>
              <a:buNone/>
            </a:pPr>
            <a:endParaRPr lang="it-IT" sz="2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	-  i livelli nazionali di </a:t>
            </a:r>
            <a:r>
              <a:rPr lang="it-IT" sz="2200" b="1" dirty="0" err="1" smtClean="0"/>
              <a:t>Agentrate</a:t>
            </a:r>
            <a:r>
              <a:rPr lang="it-IT" sz="2200" b="1" dirty="0" smtClean="0"/>
              <a:t> e </a:t>
            </a:r>
            <a:r>
              <a:rPr lang="it-IT" sz="2200" b="1" dirty="0" err="1" smtClean="0"/>
              <a:t>Gdf</a:t>
            </a:r>
            <a:r>
              <a:rPr lang="it-IT" sz="2200" b="1" dirty="0" smtClean="0"/>
              <a:t> fanno pervenire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 smtClean="0"/>
              <a:t>	   all’Osservatorio Nazionale ETP le Schede-dati relativi ai consuntivi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	</a:t>
            </a:r>
            <a:r>
              <a:rPr lang="it-IT" sz="2200" b="1" dirty="0" smtClean="0"/>
              <a:t>   2014 delle Direzioni/Comandi </a:t>
            </a:r>
            <a:r>
              <a:rPr lang="it-IT" sz="2200" b="1" dirty="0"/>
              <a:t>provinciali </a:t>
            </a:r>
            <a:r>
              <a:rPr lang="it-IT" sz="2200" b="1" dirty="0" smtClean="0"/>
              <a:t>e agli obiettivi assegnati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	</a:t>
            </a:r>
            <a:r>
              <a:rPr lang="it-IT" sz="2200" b="1" dirty="0" smtClean="0"/>
              <a:t>   per </a:t>
            </a:r>
            <a:r>
              <a:rPr lang="it-IT" sz="2200" b="1" dirty="0"/>
              <a:t>il 2015 </a:t>
            </a:r>
            <a:r>
              <a:rPr lang="it-IT" sz="2200" b="1" dirty="0" smtClean="0"/>
              <a:t>	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u="sng" dirty="0" smtClean="0"/>
              <a:t>GENNAIO 2015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1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it-IT" sz="2200" b="1" dirty="0"/>
              <a:t>   </a:t>
            </a:r>
            <a:r>
              <a:rPr lang="it-IT" sz="2200" b="1" dirty="0" smtClean="0"/>
              <a:t>	L’Osservatorio  Nazionale e gli </a:t>
            </a:r>
            <a:r>
              <a:rPr lang="it-IT" sz="2200" b="1" dirty="0"/>
              <a:t>Sportelli </a:t>
            </a:r>
            <a:r>
              <a:rPr lang="it-IT" sz="2200" b="1" dirty="0" smtClean="0"/>
              <a:t>Provinciali ETP </a:t>
            </a:r>
            <a:r>
              <a:rPr lang="it-IT" sz="2200" b="1" dirty="0"/>
              <a:t>ricevono </a:t>
            </a:r>
            <a:r>
              <a:rPr lang="it-IT" sz="2200" b="1" dirty="0" smtClean="0"/>
              <a:t>le 	nuove Schede-dati relative ai consuntivi 2014 e agli obiettivi 2015 e 	proseguono nelle analisi</a:t>
            </a: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endParaRPr lang="it-IT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i="1" dirty="0"/>
              <a:t>(fine Fase </a:t>
            </a:r>
            <a:r>
              <a:rPr lang="it-IT" sz="2200" i="1" dirty="0" smtClean="0"/>
              <a:t>del consolidamento)</a:t>
            </a:r>
            <a:endParaRPr lang="it-IT" sz="2200" i="1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Anello 3"/>
          <p:cNvSpPr/>
          <p:nvPr/>
        </p:nvSpPr>
        <p:spPr>
          <a:xfrm>
            <a:off x="747971" y="1612189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747971" y="4517121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2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COSA CHIEDIAMO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199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		               				       LA SECONDA       </a:t>
            </a:r>
          </a:p>
          <a:p>
            <a:pPr marL="0" indent="0">
              <a:buNone/>
            </a:pPr>
            <a:r>
              <a:rPr lang="it-IT" sz="2000" b="1" dirty="0"/>
              <a:t>	</a:t>
            </a:r>
            <a:r>
              <a:rPr lang="it-IT" sz="2000" b="1" dirty="0" smtClean="0"/>
              <a:t>	</a:t>
            </a:r>
            <a:r>
              <a:rPr lang="it-IT" sz="2000" b="1" dirty="0"/>
              <a:t>	</a:t>
            </a:r>
            <a:r>
              <a:rPr lang="it-IT" sz="2000" b="1" dirty="0" smtClean="0"/>
              <a:t>     	             È COSTITUITA DAI «CLIENTI»</a:t>
            </a:r>
          </a:p>
          <a:p>
            <a:pPr marL="0" indent="0">
              <a:buNone/>
            </a:pPr>
            <a:r>
              <a:rPr lang="it-IT" sz="2000" b="1" dirty="0" smtClean="0"/>
              <a:t>			</a:t>
            </a:r>
            <a:r>
              <a:rPr lang="it-IT" sz="2000" b="1" dirty="0"/>
              <a:t> </a:t>
            </a:r>
            <a:r>
              <a:rPr lang="it-IT" sz="2000" b="1" dirty="0" smtClean="0"/>
              <a:t>                                 DESTINATARI DEI SERVIZI:</a:t>
            </a:r>
            <a:endParaRPr lang="it-IT" sz="2000" b="1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CITTADINI, IMPRENDITORI, COMMERCIANTI, ARTIGIANI.</a:t>
            </a:r>
          </a:p>
          <a:p>
            <a:pPr marL="0" indent="0" algn="ctr">
              <a:buNone/>
            </a:pPr>
            <a:r>
              <a:rPr lang="it-IT" sz="2000" b="1" dirty="0" smtClean="0"/>
              <a:t>E DAI SUOI DIPENDENTI.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llout con freccia a destra 3"/>
          <p:cNvSpPr/>
          <p:nvPr/>
        </p:nvSpPr>
        <p:spPr>
          <a:xfrm flipH="1">
            <a:off x="5076056" y="2060848"/>
            <a:ext cx="2304256" cy="272116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98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4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 smtClean="0"/>
              <a:t>COSA CHIEDIAMO</a:t>
            </a:r>
            <a:endParaRPr lang="it-IT" sz="2400" u="sng" dirty="0"/>
          </a:p>
          <a:p>
            <a:pPr marL="0" indent="0" algn="ctr">
              <a:spcBef>
                <a:spcPts val="0"/>
              </a:spcBef>
              <a:buNone/>
            </a:pPr>
            <a:endParaRPr lang="it-IT" sz="10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/>
              <a:t>AL GARANTE DELLA </a:t>
            </a:r>
            <a:r>
              <a:rPr lang="it-IT" sz="2400" b="1" dirty="0" smtClean="0"/>
              <a:t>PRIVACY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Di sostenerci per definire il più presto possibile i Codici di autoregolamentazione dello Sportello Nazionale Anticorruzione che partirà il 16 giugno 2014</a:t>
            </a:r>
          </a:p>
          <a:p>
            <a:pPr marL="0" indent="0">
              <a:buNone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3767328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18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/>
              <a:t>COSA CHIEDIAMO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AL MINISTRO DELL’ECONOMIA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r>
              <a:rPr lang="it-IT" sz="2400" b="1" dirty="0" smtClean="0"/>
              <a:t>Di «favorire</a:t>
            </a:r>
            <a:r>
              <a:rPr lang="it-IT" sz="2400" b="1" dirty="0"/>
              <a:t>» </a:t>
            </a:r>
            <a:r>
              <a:rPr lang="it-IT" sz="2400" b="1" dirty="0" smtClean="0"/>
              <a:t>in </a:t>
            </a:r>
            <a:r>
              <a:rPr lang="it-IT" sz="2400" b="1" dirty="0"/>
              <a:t>tutti </a:t>
            </a:r>
            <a:r>
              <a:rPr lang="it-IT" sz="2400" b="1" dirty="0" smtClean="0"/>
              <a:t>i modi (come raccomanda l’ultimo comma dell’articolo 118 della Costituzione) i nostri due progetti convincendo al dialogo le Istituzioni che gli dipendono: Agenzia delle entrate e Guardia di finanza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240360" cy="27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1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/>
              <a:t>COSA </a:t>
            </a:r>
            <a:r>
              <a:rPr lang="it-IT" sz="2400" u="sng" dirty="0" smtClean="0"/>
              <a:t>CHIEDIAMO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/>
              <a:t>AL MINISTRO </a:t>
            </a:r>
            <a:r>
              <a:rPr lang="it-IT" sz="2400" b="1" dirty="0" smtClean="0"/>
              <a:t>MADIA E AL DIPARTIMENTO DELLA FUNZIONE PUBBLICA</a:t>
            </a:r>
            <a:endParaRPr lang="it-IT" sz="2400" b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400" b="1" dirty="0" smtClean="0"/>
              <a:t>Di darci supporto tecnico e politico, ma anche consigli e sostegno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032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7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/>
              <a:t>COSA </a:t>
            </a:r>
            <a:r>
              <a:rPr lang="it-IT" sz="2400" u="sng" dirty="0" smtClean="0"/>
              <a:t>CHIEDIAMO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/>
              <a:t>ALL’ASSOCIAZIONE NAZIONALE COMUNI ITALIANI</a:t>
            </a:r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Di coinvolgere nel Progetto ETP i Comuni italiani, </a:t>
            </a:r>
            <a:r>
              <a:rPr lang="it-IT" sz="2400" b="1" i="1" dirty="0" err="1" smtClean="0"/>
              <a:t>stakehoders</a:t>
            </a:r>
            <a:r>
              <a:rPr lang="it-IT" sz="2400" b="1" dirty="0" smtClean="0"/>
              <a:t> fondamentali dell’Agenzia delle entrate e della Guardia di finanza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0080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3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2265"/>
            <a:ext cx="8229600" cy="57410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/>
              <a:t>COSA CHIEDIAMO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u="sng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/>
              <a:t>ALL’AUTORITÀ NAZIONALE ANTICORRUZIONE E PER LA VALUTAZIONE E LA TRASPARENZA DELLE AMMINISTRAZIONI PUBBLICHE </a:t>
            </a:r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it-IT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dirty="0" smtClean="0"/>
              <a:t>Di darci forza perché sappiamo cosa fare</a:t>
            </a:r>
            <a:endParaRPr lang="it-IT" sz="2400" b="1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92" y="2420888"/>
            <a:ext cx="4775207" cy="30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1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u="sng" dirty="0"/>
              <a:t>COSA </a:t>
            </a:r>
            <a:r>
              <a:rPr lang="it-IT" sz="2400" u="sng" dirty="0" smtClean="0"/>
              <a:t>CHIEDIAMO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b="1" dirty="0" smtClean="0"/>
              <a:t>A TUTTI I NOSTRI CONCITTADINI</a:t>
            </a:r>
            <a:endParaRPr lang="it-IT" sz="2200" b="1" dirty="0"/>
          </a:p>
          <a:p>
            <a:pPr marL="0" indent="0">
              <a:spcBef>
                <a:spcPts val="0"/>
              </a:spcBef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200" b="1" dirty="0" smtClean="0"/>
          </a:p>
          <a:p>
            <a:pPr marL="0" indent="0" algn="ctr">
              <a:buNone/>
            </a:pPr>
            <a:r>
              <a:rPr lang="it-IT" sz="2200" b="1" dirty="0" smtClean="0"/>
              <a:t>Di fare rete, ché insieme il nostro Paese lo facciamo rimanere uno dei più belli del mondo</a:t>
            </a:r>
            <a:endParaRPr lang="it-IT" sz="22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93776"/>
            <a:ext cx="4508601" cy="33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7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smtClean="0"/>
              <a:t>Fine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1772816"/>
            <a:ext cx="1512168" cy="15121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000" b="1" dirty="0" smtClean="0"/>
              <a:t>PERSONE E GRUPPI CHE VIVONO, LAVORANO, SI IMPEGNANO, PRODUCONO.</a:t>
            </a: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 smtClean="0"/>
          </a:p>
          <a:p>
            <a:pPr marL="0" indent="0" algn="ctr">
              <a:buNone/>
            </a:pPr>
            <a:endParaRPr lang="it-IT" sz="1000" b="1" dirty="0" smtClean="0"/>
          </a:p>
          <a:p>
            <a:pPr marL="0" indent="0" algn="ctr">
              <a:buNone/>
            </a:pPr>
            <a:r>
              <a:rPr lang="it-IT" sz="2000" b="1" dirty="0" smtClean="0"/>
              <a:t>IN OGNUNO DEI TANTI (</a:t>
            </a:r>
            <a:r>
              <a:rPr lang="it-IT" sz="2000" b="1" u="sng" dirty="0" smtClean="0"/>
              <a:t>E TRA LORO ASSAI DIVERSI</a:t>
            </a:r>
            <a:r>
              <a:rPr lang="it-IT" sz="2000" b="1" dirty="0" smtClean="0"/>
              <a:t>)</a:t>
            </a:r>
          </a:p>
          <a:p>
            <a:pPr marL="0" indent="0" algn="ctr">
              <a:buNone/>
            </a:pPr>
            <a:r>
              <a:rPr lang="it-IT" sz="2000" b="1" dirty="0" smtClean="0"/>
              <a:t>TERRITORI DEL NOSTRO PAESE.</a:t>
            </a:r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9973"/>
            <a:ext cx="2526746" cy="19662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3" y="1905081"/>
            <a:ext cx="1512168" cy="2227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8745"/>
            <a:ext cx="2232248" cy="16741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75" y="3258654"/>
            <a:ext cx="2001463" cy="20014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92" y="3356992"/>
            <a:ext cx="1804789" cy="1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r>
              <a:rPr lang="it-IT" sz="2000" b="1" dirty="0" smtClean="0"/>
              <a:t>COME NELLA NOCE,  </a:t>
            </a:r>
          </a:p>
          <a:p>
            <a:pPr marL="0" indent="0" algn="ctr">
              <a:buNone/>
            </a:pPr>
            <a:r>
              <a:rPr lang="it-IT" sz="2000" b="1" dirty="0" smtClean="0"/>
              <a:t>SE LE DUE VALVE SONO COESE</a:t>
            </a:r>
            <a:endParaRPr lang="it-IT" sz="2000" b="1" dirty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marL="0" indent="0" algn="ctr">
              <a:buNone/>
            </a:pPr>
            <a:r>
              <a:rPr lang="it-IT" sz="2000" b="1" dirty="0" smtClean="0"/>
              <a:t>LA P.A. DÀ BUON FRUTTO.</a:t>
            </a:r>
            <a:endParaRPr lang="it-IT" sz="2000" b="1" dirty="0"/>
          </a:p>
        </p:txBody>
      </p:sp>
      <p:pic>
        <p:nvPicPr>
          <p:cNvPr id="5" name="Immagine 4" descr="crushed shells : Frutta isolata della noce fra le relative due copertur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50" y="2060848"/>
            <a:ext cx="302433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71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sz="2800" b="1" dirty="0" smtClean="0"/>
              <a:t>DIVERSAMENTE …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5581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848872" cy="5760640"/>
          </a:xfrm>
        </p:spPr>
        <p:txBody>
          <a:bodyPr>
            <a:normAutofit lnSpcReduction="10000"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endParaRPr lang="it-IT" sz="2000" b="1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… PRODUCE VERMI.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20193" cy="46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016824" cy="5688632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LA CORRUZIONE …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59"/>
            <a:ext cx="4816594" cy="36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1853</Words>
  <Application>Microsoft Office PowerPoint</Application>
  <PresentationFormat>Presentazione su schermo (4:3)</PresentationFormat>
  <Paragraphs>642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 E ALTRI COMPORTAMENTI DEVIANTI. (CHE TUTTI GLI ITALIANi CONOSCONO BENISSIMO).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2014-05-25T16:53:56Z</cp:lastPrinted>
  <dcterms:created xsi:type="dcterms:W3CDTF">2014-05-23T14:21:47Z</dcterms:created>
  <dcterms:modified xsi:type="dcterms:W3CDTF">2014-05-29T07:57:11Z</dcterms:modified>
</cp:coreProperties>
</file>